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6370" autoAdjust="0"/>
  </p:normalViewPr>
  <p:slideViewPr>
    <p:cSldViewPr snapToGrid="0">
      <p:cViewPr>
        <p:scale>
          <a:sx n="33" d="100"/>
          <a:sy n="33" d="100"/>
        </p:scale>
        <p:origin x="3227" y="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그림 378">
            <a:extLst>
              <a:ext uri="{FF2B5EF4-FFF2-40B4-BE49-F238E27FC236}">
                <a16:creationId xmlns:a16="http://schemas.microsoft.com/office/drawing/2014/main" id="{4BB4C6B9-65CE-47A7-91FE-14025AC6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5" b="5033"/>
          <a:stretch/>
        </p:blipFill>
        <p:spPr>
          <a:xfrm>
            <a:off x="15436489" y="31046808"/>
            <a:ext cx="5852214" cy="2736304"/>
          </a:xfrm>
          <a:prstGeom prst="rect">
            <a:avLst/>
          </a:prstGeom>
        </p:spPr>
      </p:pic>
      <p:sp>
        <p:nvSpPr>
          <p:cNvPr id="380" name="TextBox 379">
            <a:extLst>
              <a:ext uri="{FF2B5EF4-FFF2-40B4-BE49-F238E27FC236}">
                <a16:creationId xmlns:a16="http://schemas.microsoft.com/office/drawing/2014/main" id="{34E74F3B-ADCD-47C1-8288-BD73822FD501}"/>
              </a:ext>
            </a:extLst>
          </p:cNvPr>
          <p:cNvSpPr txBox="1"/>
          <p:nvPr/>
        </p:nvSpPr>
        <p:spPr>
          <a:xfrm>
            <a:off x="15436489" y="33612234"/>
            <a:ext cx="5636190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0                  0.5                  1                   1.5                   2                   2.5                  3</a:t>
            </a:r>
            <a:endParaRPr lang="ko-KR" altLang="en-US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C611D2AA-E28D-40D4-B866-E196EFAE06D1}"/>
              </a:ext>
            </a:extLst>
          </p:cNvPr>
          <p:cNvSpPr txBox="1"/>
          <p:nvPr/>
        </p:nvSpPr>
        <p:spPr>
          <a:xfrm>
            <a:off x="15148457" y="30966701"/>
            <a:ext cx="361061" cy="2856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r">
              <a:lnSpc>
                <a:spcPct val="150000"/>
              </a:lnSpc>
            </a:pP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2.5</a:t>
            </a:r>
          </a:p>
          <a:p>
            <a:pPr algn="r">
              <a:lnSpc>
                <a:spcPct val="150000"/>
              </a:lnSpc>
            </a:pPr>
            <a:endParaRPr lang="en-US" altLang="ko-KR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r">
              <a:lnSpc>
                <a:spcPct val="150000"/>
              </a:lnSpc>
            </a:pPr>
            <a:endParaRPr lang="en-US" altLang="ko-KR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1.5</a:t>
            </a:r>
          </a:p>
          <a:p>
            <a:pPr algn="r">
              <a:lnSpc>
                <a:spcPct val="150000"/>
              </a:lnSpc>
            </a:pP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r">
              <a:lnSpc>
                <a:spcPct val="150000"/>
              </a:lnSpc>
            </a:pPr>
            <a:endParaRPr lang="en-US" altLang="ko-KR" sz="9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0.5</a:t>
            </a:r>
          </a:p>
          <a:p>
            <a:pPr algn="r">
              <a:lnSpc>
                <a:spcPct val="150000"/>
              </a:lnSpc>
            </a:pPr>
            <a:endParaRPr lang="en-US" altLang="ko-KR" sz="7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ko-KR" sz="2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0" name="그림 219">
            <a:extLst>
              <a:ext uri="{FF2B5EF4-FFF2-40B4-BE49-F238E27FC236}">
                <a16:creationId xmlns:a16="http://schemas.microsoft.com/office/drawing/2014/main" id="{62C94329-7E40-4CDA-B6E5-FF6AA9D64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208" y="34250748"/>
            <a:ext cx="6582200" cy="2832844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id="{3C6E8B26-4749-4C3F-A5C4-E6857751F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176" y="34190289"/>
            <a:ext cx="5698683" cy="2866004"/>
          </a:xfrm>
          <a:prstGeom prst="rect">
            <a:avLst/>
          </a:prstGeom>
        </p:spPr>
      </p:pic>
      <p:sp>
        <p:nvSpPr>
          <p:cNvPr id="322" name="사각형: 둥근 모서리 321">
            <a:extLst>
              <a:ext uri="{FF2B5EF4-FFF2-40B4-BE49-F238E27FC236}">
                <a16:creationId xmlns:a16="http://schemas.microsoft.com/office/drawing/2014/main" id="{07E9C24E-36D9-47C6-93DA-5EEA4A5F25E5}"/>
              </a:ext>
            </a:extLst>
          </p:cNvPr>
          <p:cNvSpPr/>
          <p:nvPr/>
        </p:nvSpPr>
        <p:spPr>
          <a:xfrm>
            <a:off x="501425" y="20943650"/>
            <a:ext cx="29336154" cy="6737087"/>
          </a:xfrm>
          <a:prstGeom prst="roundRect">
            <a:avLst>
              <a:gd name="adj" fmla="val 387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4" name="그림 313">
            <a:extLst>
              <a:ext uri="{FF2B5EF4-FFF2-40B4-BE49-F238E27FC236}">
                <a16:creationId xmlns:a16="http://schemas.microsoft.com/office/drawing/2014/main" id="{9E143E28-F16C-4583-894B-9C372D67A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39" y="21834628"/>
            <a:ext cx="6524775" cy="4825407"/>
          </a:xfrm>
          <a:prstGeom prst="rect">
            <a:avLst/>
          </a:prstGeom>
        </p:spPr>
      </p:pic>
      <p:pic>
        <p:nvPicPr>
          <p:cNvPr id="297" name="그림 296">
            <a:extLst>
              <a:ext uri="{FF2B5EF4-FFF2-40B4-BE49-F238E27FC236}">
                <a16:creationId xmlns:a16="http://schemas.microsoft.com/office/drawing/2014/main" id="{ECBC0597-9837-4AE0-A7EC-3F4946F1F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123" y="21437358"/>
            <a:ext cx="6524775" cy="4825407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DEB341C4-3B2E-45AB-828D-C81AE15C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777" y="3416180"/>
            <a:ext cx="30419932" cy="10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483" tIns="42242" rIns="84483" bIns="42242">
            <a:spAutoFit/>
          </a:bodyPr>
          <a:lstStyle>
            <a:lvl1pPr defTabSz="2076450" latinLnBrk="1">
              <a:spcBef>
                <a:spcPct val="20000"/>
              </a:spcBef>
              <a:buChar char="•"/>
              <a:defRPr kumimoji="1" sz="15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2076450" latinLnBrk="1">
              <a:spcBef>
                <a:spcPct val="20000"/>
              </a:spcBef>
              <a:buChar char="–"/>
              <a:defRPr kumimoji="1" sz="13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2076450" latinLnBrk="1">
              <a:spcBef>
                <a:spcPct val="20000"/>
              </a:spcBef>
              <a:buChar char="•"/>
              <a:defRPr kumimoji="1" sz="1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2076450" latinLnBrk="1">
              <a:spcBef>
                <a:spcPct val="20000"/>
              </a:spcBef>
              <a:buChar char="–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2076450" latinLnBrk="1">
              <a:spcBef>
                <a:spcPct val="20000"/>
              </a:spcBef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ko-KR" sz="6000" b="1" dirty="0">
                <a:ln w="25400">
                  <a:noFill/>
                </a:ln>
                <a:effectLst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ea typeface="HY각헤드라인B" pitchFamily="18" charset="-127"/>
                <a:cs typeface="Arial" panose="020B0604020202020204" pitchFamily="34" charset="0"/>
              </a:rPr>
              <a:t>Heterogeneous Multi-Source Energy Harvesting Interface IC</a:t>
            </a: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CBFD2119-DB70-4C50-92BE-B352B056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169" y="4695356"/>
            <a:ext cx="24810547" cy="11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483" tIns="42242" rIns="84483" bIns="42242">
            <a:spAutoFit/>
          </a:bodyPr>
          <a:lstStyle>
            <a:lvl1pPr defTabSz="2076450" latinLnBrk="1">
              <a:spcBef>
                <a:spcPct val="20000"/>
              </a:spcBef>
              <a:buChar char="•"/>
              <a:defRPr kumimoji="1" sz="15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2076450" latinLnBrk="1">
              <a:spcBef>
                <a:spcPct val="20000"/>
              </a:spcBef>
              <a:buChar char="–"/>
              <a:defRPr kumimoji="1" sz="13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2076450" latinLnBrk="1">
              <a:spcBef>
                <a:spcPct val="20000"/>
              </a:spcBef>
              <a:buChar char="•"/>
              <a:defRPr kumimoji="1" sz="1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2076450" latinLnBrk="1">
              <a:spcBef>
                <a:spcPct val="20000"/>
              </a:spcBef>
              <a:buChar char="–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2076450" latinLnBrk="1">
              <a:spcBef>
                <a:spcPct val="20000"/>
              </a:spcBef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2076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lnSpc>
                <a:spcPts val="2970"/>
              </a:lnSpc>
              <a:spcBef>
                <a:spcPct val="50000"/>
              </a:spcBef>
              <a:buNone/>
            </a:pPr>
            <a:r>
              <a:rPr lang="en-US" altLang="ko-KR" sz="4500" b="1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Tae-</a:t>
            </a:r>
            <a:r>
              <a:rPr lang="en-US" altLang="ko-KR" sz="4500" b="1" dirty="0" err="1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Gyun</a:t>
            </a:r>
            <a:r>
              <a:rPr lang="en-US" altLang="ko-KR" sz="4500" b="1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 Song</a:t>
            </a:r>
            <a:r>
              <a:rPr lang="en-US" altLang="ko-KR" sz="4500" b="1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1,2</a:t>
            </a:r>
            <a:r>
              <a:rPr lang="en-US" altLang="ko-KR" sz="4500" b="1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, Chan-</a:t>
            </a:r>
            <a:r>
              <a:rPr lang="en-US" altLang="ko-KR" sz="4500" b="1" dirty="0" err="1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Hyu</a:t>
            </a:r>
            <a:r>
              <a:rPr lang="en-US" altLang="ko-KR" sz="4500" b="1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 Jeon</a:t>
            </a:r>
            <a:r>
              <a:rPr lang="en-US" altLang="ko-KR" sz="4500" b="1" baseline="30000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1</a:t>
            </a:r>
            <a:r>
              <a:rPr lang="en-US" altLang="ko-KR" sz="4500" b="1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, Se-Un Shin</a:t>
            </a:r>
            <a:r>
              <a:rPr lang="en-US" altLang="ko-KR" sz="4500" b="1" baseline="30000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2</a:t>
            </a:r>
            <a:r>
              <a:rPr lang="en-US" altLang="ko-KR" sz="4500" b="1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, and Hyun-Sik Kim</a:t>
            </a:r>
            <a:r>
              <a:rPr lang="en-US" altLang="ko-KR" sz="4500" b="1" baseline="30000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ts val="2970"/>
              </a:lnSpc>
              <a:spcBef>
                <a:spcPct val="50000"/>
              </a:spcBef>
              <a:buNone/>
            </a:pPr>
            <a:r>
              <a:rPr lang="en-US" altLang="ko-KR" sz="4000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sz="4000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School of Electrical Engineering, KAIST,  </a:t>
            </a:r>
            <a:r>
              <a:rPr lang="en-US" altLang="ko-KR" sz="4000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4000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Dept. of Electronics &amp; Electrical Engineering, </a:t>
            </a:r>
            <a:r>
              <a:rPr lang="en-US" altLang="ko-KR" sz="4000" dirty="0" err="1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Dankook</a:t>
            </a:r>
            <a:r>
              <a:rPr lang="en-US" altLang="ko-KR" sz="4000" dirty="0">
                <a:latin typeface="Arial" panose="020B0604020202020204" pitchFamily="34" charset="0"/>
                <a:ea typeface="HY각헤드라인M" pitchFamily="18" charset="-127"/>
                <a:cs typeface="Arial" panose="020B0604020202020204" pitchFamily="34" charset="0"/>
              </a:rPr>
              <a:t> University</a:t>
            </a:r>
            <a:endParaRPr lang="ko-KR" altLang="en-US" sz="4000" dirty="0">
              <a:latin typeface="Arial" panose="020B0604020202020204" pitchFamily="34" charset="0"/>
              <a:ea typeface="HY각헤드라인M" pitchFamily="18" charset="-127"/>
              <a:cs typeface="Arial" panose="020B060402020202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2A716FB-5508-4D3C-8763-633F46DE8478}"/>
              </a:ext>
            </a:extLst>
          </p:cNvPr>
          <p:cNvGrpSpPr/>
          <p:nvPr/>
        </p:nvGrpSpPr>
        <p:grpSpPr>
          <a:xfrm>
            <a:off x="1102431" y="36868309"/>
            <a:ext cx="28335302" cy="2555849"/>
            <a:chOff x="1483985" y="12515122"/>
            <a:chExt cx="26816632" cy="3011995"/>
          </a:xfrm>
        </p:grpSpPr>
        <p:pic>
          <p:nvPicPr>
            <p:cNvPr id="20" name="그림 61" descr="blue_01.png">
              <a:extLst>
                <a:ext uri="{FF2B5EF4-FFF2-40B4-BE49-F238E27FC236}">
                  <a16:creationId xmlns:a16="http://schemas.microsoft.com/office/drawing/2014/main" id="{4B5403FE-720D-4E3A-B6F4-F2A9C08DE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985" y="12787754"/>
              <a:ext cx="419381" cy="47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그림 64" descr="blue_02.png">
              <a:extLst>
                <a:ext uri="{FF2B5EF4-FFF2-40B4-BE49-F238E27FC236}">
                  <a16:creationId xmlns:a16="http://schemas.microsoft.com/office/drawing/2014/main" id="{37FD38B4-6B14-467B-9C24-EF83406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699" y="13760889"/>
              <a:ext cx="255962" cy="27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8F527B2C-3812-49FC-BCAF-10657C098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296" y="12515122"/>
              <a:ext cx="5994703" cy="96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4752" b="1" dirty="0"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Conclusion</a:t>
              </a:r>
              <a:endParaRPr lang="ko-KR" altLang="en-US" sz="4752" b="1" dirty="0">
                <a:latin typeface="Arial" panose="020B0604020202020204" pitchFamily="34" charset="0"/>
                <a:ea typeface="-윤고딕130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id="{5B5456EE-57AF-408B-AE5F-E5DADD791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512" y="13487467"/>
              <a:ext cx="26180105" cy="203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The proposed dual-energy harvesting I/F IC achieved power extraction </a:t>
              </a:r>
              <a:r>
                <a:rPr lang="en-US" altLang="ko-KR" sz="3564" b="1" dirty="0" err="1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FoM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 of 1,645% and power conversion efficiency of 86.9%. With ultra low power control blocks, the circuit operates on different modes depending on the extractable energy source and supports true cold-startup without previously-charged-energy or battery.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9D8CDFDB-F1D9-4DEF-9640-F6CD4391AEEA}"/>
              </a:ext>
            </a:extLst>
          </p:cNvPr>
          <p:cNvGrpSpPr/>
          <p:nvPr/>
        </p:nvGrpSpPr>
        <p:grpSpPr>
          <a:xfrm>
            <a:off x="981344" y="39491758"/>
            <a:ext cx="28335302" cy="1458885"/>
            <a:chOff x="1483985" y="12515122"/>
            <a:chExt cx="26816632" cy="1719254"/>
          </a:xfrm>
        </p:grpSpPr>
        <p:pic>
          <p:nvPicPr>
            <p:cNvPr id="42" name="그림 61" descr="blue_01.png">
              <a:extLst>
                <a:ext uri="{FF2B5EF4-FFF2-40B4-BE49-F238E27FC236}">
                  <a16:creationId xmlns:a16="http://schemas.microsoft.com/office/drawing/2014/main" id="{75775D2D-D0F5-4327-BE48-5DA31324E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985" y="12787754"/>
              <a:ext cx="419381" cy="47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그림 64" descr="blue_02.png">
              <a:extLst>
                <a:ext uri="{FF2B5EF4-FFF2-40B4-BE49-F238E27FC236}">
                  <a16:creationId xmlns:a16="http://schemas.microsoft.com/office/drawing/2014/main" id="{205A86A7-3881-4C1C-A921-21277F28B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699" y="13760889"/>
              <a:ext cx="255962" cy="27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31">
              <a:extLst>
                <a:ext uri="{FF2B5EF4-FFF2-40B4-BE49-F238E27FC236}">
                  <a16:creationId xmlns:a16="http://schemas.microsoft.com/office/drawing/2014/main" id="{6CE03EE3-E5AD-4FCC-93A4-6BE622C78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296" y="12515122"/>
              <a:ext cx="5994703" cy="96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4752" b="1" dirty="0"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Acknowledgement</a:t>
              </a:r>
              <a:endParaRPr lang="ko-KR" altLang="en-US" sz="4752" b="1" dirty="0">
                <a:latin typeface="Arial" panose="020B0604020202020204" pitchFamily="34" charset="0"/>
                <a:ea typeface="-윤고딕130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5" name="Text Box 32">
              <a:extLst>
                <a:ext uri="{FF2B5EF4-FFF2-40B4-BE49-F238E27FC236}">
                  <a16:creationId xmlns:a16="http://schemas.microsoft.com/office/drawing/2014/main" id="{AA60B70B-5D56-4AC8-AE75-83EF0860B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512" y="13487469"/>
              <a:ext cx="26180105" cy="74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The chip fabrication and EDA tool were supported by the IC Design Education Center (IDEC), Korea.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73D3B38A-005A-4C58-B30E-DF736B85053B}"/>
              </a:ext>
            </a:extLst>
          </p:cNvPr>
          <p:cNvGrpSpPr/>
          <p:nvPr/>
        </p:nvGrpSpPr>
        <p:grpSpPr>
          <a:xfrm>
            <a:off x="1093664" y="12355615"/>
            <a:ext cx="28346034" cy="2010530"/>
            <a:chOff x="1093664" y="17455596"/>
            <a:chExt cx="28346034" cy="2010530"/>
          </a:xfrm>
        </p:grpSpPr>
        <p:pic>
          <p:nvPicPr>
            <p:cNvPr id="30" name="그림 61" descr="blue_01.png">
              <a:extLst>
                <a:ext uri="{FF2B5EF4-FFF2-40B4-BE49-F238E27FC236}">
                  <a16:creationId xmlns:a16="http://schemas.microsoft.com/office/drawing/2014/main" id="{38700AF5-8C3C-4B5D-B875-C3E3B6E3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664" y="17686940"/>
              <a:ext cx="443131" cy="40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64" descr="blue_02.png">
              <a:extLst>
                <a:ext uri="{FF2B5EF4-FFF2-40B4-BE49-F238E27FC236}">
                  <a16:creationId xmlns:a16="http://schemas.microsoft.com/office/drawing/2014/main" id="{DACF9CB4-3202-4FD2-A9D1-532EF25E8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107" y="18512700"/>
              <a:ext cx="270458" cy="23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DF2F3814-A6BB-49F0-95EA-4518E0D58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216" y="17455596"/>
              <a:ext cx="17979132" cy="81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4752" b="1" dirty="0"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Proposed Multi-Source Energy-Harvesting Interface Topology</a:t>
              </a:r>
              <a:endParaRPr lang="ko-KR" altLang="en-US" sz="4752" b="1" dirty="0">
                <a:latin typeface="Arial" panose="020B0604020202020204" pitchFamily="34" charset="0"/>
                <a:ea typeface="-윤고딕130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3" name="Text Box 32">
              <a:extLst>
                <a:ext uri="{FF2B5EF4-FFF2-40B4-BE49-F238E27FC236}">
                  <a16:creationId xmlns:a16="http://schemas.microsoft.com/office/drawing/2014/main" id="{DD055CE5-0184-4C15-949F-7818FF2CA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239" y="18280688"/>
              <a:ext cx="27662727" cy="63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Various Working Modes: depending on the energy source pattern(Piezo or PV or Both) &amp; amount of charged energy</a:t>
              </a:r>
            </a:p>
          </p:txBody>
        </p:sp>
        <p:pic>
          <p:nvPicPr>
            <p:cNvPr id="46" name="그림 64" descr="blue_02.png">
              <a:extLst>
                <a:ext uri="{FF2B5EF4-FFF2-40B4-BE49-F238E27FC236}">
                  <a16:creationId xmlns:a16="http://schemas.microsoft.com/office/drawing/2014/main" id="{FE38807B-0DBE-42D3-9FB4-3A6C280C2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839" y="19064345"/>
              <a:ext cx="270458" cy="23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32">
              <a:extLst>
                <a:ext uri="{FF2B5EF4-FFF2-40B4-BE49-F238E27FC236}">
                  <a16:creationId xmlns:a16="http://schemas.microsoft.com/office/drawing/2014/main" id="{2661F04F-BDDD-4761-A868-3D41242C6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971" y="18832333"/>
              <a:ext cx="27662727" cy="63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SECE &amp; Energy double pile-up(DPM) are used for Piezoelectric harvesting, and MPPT control optimizes Photovoltaic harvesting  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AA6371F-459B-4FE2-B945-3053FDA6043D}"/>
              </a:ext>
            </a:extLst>
          </p:cNvPr>
          <p:cNvGrpSpPr/>
          <p:nvPr/>
        </p:nvGrpSpPr>
        <p:grpSpPr>
          <a:xfrm>
            <a:off x="17940503" y="6614300"/>
            <a:ext cx="12051018" cy="5719577"/>
            <a:chOff x="18447804" y="6514807"/>
            <a:chExt cx="12051018" cy="5719577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E8470EAD-B2F4-44E2-9D9F-80B5F243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7804" y="7032815"/>
              <a:ext cx="12051018" cy="520156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4B2D01-B61E-49D0-844D-536FE83A4E4A}"/>
                </a:ext>
              </a:extLst>
            </p:cNvPr>
            <p:cNvSpPr txBox="1"/>
            <p:nvPr/>
          </p:nvSpPr>
          <p:spPr>
            <a:xfrm>
              <a:off x="21220092" y="6514807"/>
              <a:ext cx="7330260" cy="4508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Proposed Dual-Energy Harvesting I/F Chip Architecture</a:t>
              </a:r>
              <a:endParaRPr lang="en-US" altLang="ko-KR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pic>
        <p:nvPicPr>
          <p:cNvPr id="80" name="그림 79">
            <a:extLst>
              <a:ext uri="{FF2B5EF4-FFF2-40B4-BE49-F238E27FC236}">
                <a16:creationId xmlns:a16="http://schemas.microsoft.com/office/drawing/2014/main" id="{CE09CC26-1310-43BE-804F-774998C7C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954" y="15103933"/>
            <a:ext cx="6524775" cy="4825407"/>
          </a:xfrm>
          <a:prstGeom prst="rect">
            <a:avLst/>
          </a:prstGeom>
        </p:spPr>
      </p:pic>
      <p:graphicFrame>
        <p:nvGraphicFramePr>
          <p:cNvPr id="81" name="표 80">
            <a:extLst>
              <a:ext uri="{FF2B5EF4-FFF2-40B4-BE49-F238E27FC236}">
                <a16:creationId xmlns:a16="http://schemas.microsoft.com/office/drawing/2014/main" id="{B244A211-12E8-4ECA-8CC7-7C852BB03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26251"/>
              </p:ext>
            </p:extLst>
          </p:nvPr>
        </p:nvGraphicFramePr>
        <p:xfrm>
          <a:off x="977936" y="20040699"/>
          <a:ext cx="6720508" cy="670560"/>
        </p:xfrm>
        <a:graphic>
          <a:graphicData uri="http://schemas.openxmlformats.org/drawingml/2006/table">
            <a:tbl>
              <a:tblPr firstRow="1" bandRow="1"/>
              <a:tblGrid>
                <a:gridCol w="1273380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26733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No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Low (V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&lt; 1.2V)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</a:tbl>
          </a:graphicData>
        </a:graphic>
      </p:graphicFrame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F56254D0-FC87-455A-8C9B-82F7148512B5}"/>
              </a:ext>
            </a:extLst>
          </p:cNvPr>
          <p:cNvCxnSpPr/>
          <p:nvPr/>
        </p:nvCxnSpPr>
        <p:spPr>
          <a:xfrm flipH="1">
            <a:off x="2970375" y="18458474"/>
            <a:ext cx="72008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0A559653-D359-442F-BB16-F72BA61991CC}"/>
              </a:ext>
            </a:extLst>
          </p:cNvPr>
          <p:cNvCxnSpPr>
            <a:cxnSpLocks/>
          </p:cNvCxnSpPr>
          <p:nvPr/>
        </p:nvCxnSpPr>
        <p:spPr>
          <a:xfrm flipV="1">
            <a:off x="2925925" y="15558310"/>
            <a:ext cx="0" cy="2921868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0FB1ECF4-FA3B-4CC0-8130-85A805AEC8CA}"/>
              </a:ext>
            </a:extLst>
          </p:cNvPr>
          <p:cNvCxnSpPr>
            <a:cxnSpLocks/>
          </p:cNvCxnSpPr>
          <p:nvPr/>
        </p:nvCxnSpPr>
        <p:spPr>
          <a:xfrm flipH="1">
            <a:off x="2922924" y="15547756"/>
            <a:ext cx="4194801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76EE7783-C11F-4DB4-AC99-2F333E9CEAF6}"/>
              </a:ext>
            </a:extLst>
          </p:cNvPr>
          <p:cNvCxnSpPr/>
          <p:nvPr/>
        </p:nvCxnSpPr>
        <p:spPr>
          <a:xfrm flipH="1">
            <a:off x="4660467" y="18458474"/>
            <a:ext cx="792088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2F05B89D-5C53-4DB2-A73C-490A4806CACC}"/>
              </a:ext>
            </a:extLst>
          </p:cNvPr>
          <p:cNvCxnSpPr>
            <a:cxnSpLocks/>
          </p:cNvCxnSpPr>
          <p:nvPr/>
        </p:nvCxnSpPr>
        <p:spPr>
          <a:xfrm flipV="1">
            <a:off x="5452410" y="15659116"/>
            <a:ext cx="0" cy="2814073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88090636-D7BF-4582-A43B-DA424D418F31}"/>
              </a:ext>
            </a:extLst>
          </p:cNvPr>
          <p:cNvCxnSpPr>
            <a:cxnSpLocks/>
          </p:cNvCxnSpPr>
          <p:nvPr/>
        </p:nvCxnSpPr>
        <p:spPr>
          <a:xfrm flipH="1">
            <a:off x="5437524" y="15663205"/>
            <a:ext cx="1755702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그림 87">
            <a:extLst>
              <a:ext uri="{FF2B5EF4-FFF2-40B4-BE49-F238E27FC236}">
                <a16:creationId xmlns:a16="http://schemas.microsoft.com/office/drawing/2014/main" id="{B759FFAF-2626-4DB4-A37B-94123178B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2918" y="15103933"/>
            <a:ext cx="6524775" cy="4825407"/>
          </a:xfrm>
          <a:prstGeom prst="rect">
            <a:avLst/>
          </a:prstGeom>
        </p:spPr>
      </p:pic>
      <p:graphicFrame>
        <p:nvGraphicFramePr>
          <p:cNvPr id="89" name="표 88">
            <a:extLst>
              <a:ext uri="{FF2B5EF4-FFF2-40B4-BE49-F238E27FC236}">
                <a16:creationId xmlns:a16="http://schemas.microsoft.com/office/drawing/2014/main" id="{1F4F35A4-BAA0-417B-803C-8728D6289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41106"/>
              </p:ext>
            </p:extLst>
          </p:nvPr>
        </p:nvGraphicFramePr>
        <p:xfrm>
          <a:off x="8186517" y="20035284"/>
          <a:ext cx="6720508" cy="670560"/>
        </p:xfrm>
        <a:graphic>
          <a:graphicData uri="http://schemas.openxmlformats.org/drawingml/2006/table">
            <a:tbl>
              <a:tblPr firstRow="1" bandRow="1"/>
              <a:tblGrid>
                <a:gridCol w="1273380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11044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26734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31689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No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altLang="ko-KR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Low (V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&lt; 1.2V)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</a:tbl>
          </a:graphicData>
        </a:graphic>
      </p:graphicFrame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730CB7BD-85B3-445B-9E0C-21B2D090967D}"/>
              </a:ext>
            </a:extLst>
          </p:cNvPr>
          <p:cNvCxnSpPr>
            <a:cxnSpLocks/>
          </p:cNvCxnSpPr>
          <p:nvPr/>
        </p:nvCxnSpPr>
        <p:spPr>
          <a:xfrm flipH="1">
            <a:off x="9499585" y="16646452"/>
            <a:ext cx="50595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ED1CD9B3-1E53-4573-B01E-4CA9A516FD5B}"/>
              </a:ext>
            </a:extLst>
          </p:cNvPr>
          <p:cNvCxnSpPr>
            <a:cxnSpLocks/>
          </p:cNvCxnSpPr>
          <p:nvPr/>
        </p:nvCxnSpPr>
        <p:spPr>
          <a:xfrm flipV="1">
            <a:off x="10003781" y="15544022"/>
            <a:ext cx="0" cy="10997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146B31F8-1C59-4883-889E-3870E836E5D0}"/>
              </a:ext>
            </a:extLst>
          </p:cNvPr>
          <p:cNvCxnSpPr>
            <a:cxnSpLocks/>
          </p:cNvCxnSpPr>
          <p:nvPr/>
        </p:nvCxnSpPr>
        <p:spPr>
          <a:xfrm flipH="1">
            <a:off x="10000780" y="15547756"/>
            <a:ext cx="434244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4D92185-D0FB-43B4-A2F7-4A7ACC534DCA}"/>
              </a:ext>
            </a:extLst>
          </p:cNvPr>
          <p:cNvSpPr txBox="1"/>
          <p:nvPr/>
        </p:nvSpPr>
        <p:spPr>
          <a:xfrm>
            <a:off x="7813338" y="15297172"/>
            <a:ext cx="193369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altLang="ko-KR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PV</a:t>
            </a: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 V</a:t>
            </a:r>
            <a:r>
              <a:rPr lang="en-US" altLang="ko-KR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STORE</a:t>
            </a:r>
          </a:p>
        </p:txBody>
      </p:sp>
      <p:pic>
        <p:nvPicPr>
          <p:cNvPr id="95" name="그림 94">
            <a:extLst>
              <a:ext uri="{FF2B5EF4-FFF2-40B4-BE49-F238E27FC236}">
                <a16:creationId xmlns:a16="http://schemas.microsoft.com/office/drawing/2014/main" id="{BF278362-80C4-4996-81A0-AF7A6E2A35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67278" y="15065271"/>
            <a:ext cx="6524775" cy="4825407"/>
          </a:xfrm>
          <a:prstGeom prst="rect">
            <a:avLst/>
          </a:prstGeom>
        </p:spPr>
      </p:pic>
      <p:graphicFrame>
        <p:nvGraphicFramePr>
          <p:cNvPr id="96" name="표 95">
            <a:extLst>
              <a:ext uri="{FF2B5EF4-FFF2-40B4-BE49-F238E27FC236}">
                <a16:creationId xmlns:a16="http://schemas.microsoft.com/office/drawing/2014/main" id="{7FFB8554-B41B-44CF-A6D5-34A0EAA9E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03019"/>
              </p:ext>
            </p:extLst>
          </p:nvPr>
        </p:nvGraphicFramePr>
        <p:xfrm>
          <a:off x="22531731" y="19995151"/>
          <a:ext cx="6753909" cy="670560"/>
        </p:xfrm>
        <a:graphic>
          <a:graphicData uri="http://schemas.openxmlformats.org/drawingml/2006/table">
            <a:tbl>
              <a:tblPr firstRow="1" bandRow="1"/>
              <a:tblGrid>
                <a:gridCol w="1279709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21040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16354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36806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31923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+ 2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altLang="ko-KR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altLang="ko-KR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Low (V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&lt; 1.2V)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</a:tbl>
          </a:graphicData>
        </a:graphic>
      </p:graphicFrame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380276AE-6299-441F-B1A4-5ED9A375C441}"/>
              </a:ext>
            </a:extLst>
          </p:cNvPr>
          <p:cNvCxnSpPr>
            <a:cxnSpLocks/>
          </p:cNvCxnSpPr>
          <p:nvPr/>
        </p:nvCxnSpPr>
        <p:spPr>
          <a:xfrm flipH="1">
            <a:off x="24006688" y="16658913"/>
            <a:ext cx="138496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3C5C522A-BDD5-4265-9490-5F1C56883F8D}"/>
              </a:ext>
            </a:extLst>
          </p:cNvPr>
          <p:cNvCxnSpPr>
            <a:cxnSpLocks/>
          </p:cNvCxnSpPr>
          <p:nvPr/>
        </p:nvCxnSpPr>
        <p:spPr>
          <a:xfrm flipV="1">
            <a:off x="25388772" y="16650271"/>
            <a:ext cx="0" cy="24923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891E7DAF-71C4-4AFC-BA12-471B1F6AEF99}"/>
              </a:ext>
            </a:extLst>
          </p:cNvPr>
          <p:cNvCxnSpPr>
            <a:cxnSpLocks/>
          </p:cNvCxnSpPr>
          <p:nvPr/>
        </p:nvCxnSpPr>
        <p:spPr>
          <a:xfrm flipV="1">
            <a:off x="26417204" y="16901791"/>
            <a:ext cx="0" cy="526355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C138AB93-D651-4BC2-8B79-B1852DC77D69}"/>
              </a:ext>
            </a:extLst>
          </p:cNvPr>
          <p:cNvCxnSpPr>
            <a:cxnSpLocks/>
          </p:cNvCxnSpPr>
          <p:nvPr/>
        </p:nvCxnSpPr>
        <p:spPr>
          <a:xfrm flipH="1">
            <a:off x="25375114" y="16912913"/>
            <a:ext cx="102777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01BD8686-4580-4A91-8261-FE701404CAF5}"/>
              </a:ext>
            </a:extLst>
          </p:cNvPr>
          <p:cNvCxnSpPr>
            <a:cxnSpLocks/>
          </p:cNvCxnSpPr>
          <p:nvPr/>
        </p:nvCxnSpPr>
        <p:spPr>
          <a:xfrm flipH="1">
            <a:off x="25475127" y="16770038"/>
            <a:ext cx="9658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D9AE691C-56B6-4A4A-86D0-11CEC13BC37F}"/>
              </a:ext>
            </a:extLst>
          </p:cNvPr>
          <p:cNvCxnSpPr>
            <a:cxnSpLocks/>
          </p:cNvCxnSpPr>
          <p:nvPr/>
        </p:nvCxnSpPr>
        <p:spPr>
          <a:xfrm flipV="1">
            <a:off x="26436522" y="16548672"/>
            <a:ext cx="0" cy="21748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3574A898-3AA1-4B95-AE89-A652449D30B8}"/>
              </a:ext>
            </a:extLst>
          </p:cNvPr>
          <p:cNvCxnSpPr>
            <a:cxnSpLocks/>
          </p:cNvCxnSpPr>
          <p:nvPr/>
        </p:nvCxnSpPr>
        <p:spPr>
          <a:xfrm flipH="1">
            <a:off x="26441915" y="16579538"/>
            <a:ext cx="9658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99CA6479-BCE2-4E6A-9215-3F2A52E0B524}"/>
              </a:ext>
            </a:extLst>
          </p:cNvPr>
          <p:cNvCxnSpPr>
            <a:cxnSpLocks/>
          </p:cNvCxnSpPr>
          <p:nvPr/>
        </p:nvCxnSpPr>
        <p:spPr>
          <a:xfrm flipV="1">
            <a:off x="27398547" y="15602521"/>
            <a:ext cx="0" cy="99219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FEE62557-47E9-4247-A3D9-A5E76B1A81CF}"/>
              </a:ext>
            </a:extLst>
          </p:cNvPr>
          <p:cNvCxnSpPr>
            <a:cxnSpLocks/>
          </p:cNvCxnSpPr>
          <p:nvPr/>
        </p:nvCxnSpPr>
        <p:spPr>
          <a:xfrm flipH="1">
            <a:off x="27391929" y="15620679"/>
            <a:ext cx="152873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2F045C6C-E0FB-4FAA-A8F4-2BC521F265A5}"/>
              </a:ext>
            </a:extLst>
          </p:cNvPr>
          <p:cNvCxnSpPr>
            <a:cxnSpLocks/>
          </p:cNvCxnSpPr>
          <p:nvPr/>
        </p:nvCxnSpPr>
        <p:spPr>
          <a:xfrm flipH="1">
            <a:off x="24003513" y="16608113"/>
            <a:ext cx="50595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2A8E5B8B-CEB6-43D7-8472-88889D4373E3}"/>
              </a:ext>
            </a:extLst>
          </p:cNvPr>
          <p:cNvCxnSpPr>
            <a:cxnSpLocks/>
          </p:cNvCxnSpPr>
          <p:nvPr/>
        </p:nvCxnSpPr>
        <p:spPr>
          <a:xfrm flipV="1">
            <a:off x="24507709" y="15505683"/>
            <a:ext cx="0" cy="10997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DF0783B0-1868-4D52-95E8-99B662F4C043}"/>
              </a:ext>
            </a:extLst>
          </p:cNvPr>
          <p:cNvCxnSpPr>
            <a:cxnSpLocks/>
          </p:cNvCxnSpPr>
          <p:nvPr/>
        </p:nvCxnSpPr>
        <p:spPr>
          <a:xfrm flipH="1">
            <a:off x="24504708" y="15509417"/>
            <a:ext cx="434244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F53EFA90-3B61-48BE-89ED-5C5D6FB5AE47}"/>
              </a:ext>
            </a:extLst>
          </p:cNvPr>
          <p:cNvCxnSpPr/>
          <p:nvPr/>
        </p:nvCxnSpPr>
        <p:spPr>
          <a:xfrm flipH="1">
            <a:off x="24680699" y="18420135"/>
            <a:ext cx="72008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1BD3CA53-2857-43CC-99C7-5AE715E57307}"/>
              </a:ext>
            </a:extLst>
          </p:cNvPr>
          <p:cNvCxnSpPr>
            <a:cxnSpLocks/>
          </p:cNvCxnSpPr>
          <p:nvPr/>
        </p:nvCxnSpPr>
        <p:spPr>
          <a:xfrm flipV="1">
            <a:off x="24636249" y="15519971"/>
            <a:ext cx="0" cy="2921868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4406943F-CF8E-457F-A897-4B1575CF1FE7}"/>
              </a:ext>
            </a:extLst>
          </p:cNvPr>
          <p:cNvCxnSpPr>
            <a:cxnSpLocks/>
          </p:cNvCxnSpPr>
          <p:nvPr/>
        </p:nvCxnSpPr>
        <p:spPr>
          <a:xfrm flipH="1">
            <a:off x="24633248" y="15509417"/>
            <a:ext cx="4194801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AD376FD0-B086-4B65-8994-7510089FECF8}"/>
              </a:ext>
            </a:extLst>
          </p:cNvPr>
          <p:cNvCxnSpPr/>
          <p:nvPr/>
        </p:nvCxnSpPr>
        <p:spPr>
          <a:xfrm flipH="1">
            <a:off x="26370791" y="18420135"/>
            <a:ext cx="792088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11E65808-4D26-4243-B643-8308ED734244}"/>
              </a:ext>
            </a:extLst>
          </p:cNvPr>
          <p:cNvCxnSpPr>
            <a:cxnSpLocks/>
          </p:cNvCxnSpPr>
          <p:nvPr/>
        </p:nvCxnSpPr>
        <p:spPr>
          <a:xfrm flipV="1">
            <a:off x="27162734" y="15620777"/>
            <a:ext cx="0" cy="2814073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8497B511-A291-4159-99FD-4DEFC621AD86}"/>
              </a:ext>
            </a:extLst>
          </p:cNvPr>
          <p:cNvCxnSpPr>
            <a:cxnSpLocks/>
          </p:cNvCxnSpPr>
          <p:nvPr/>
        </p:nvCxnSpPr>
        <p:spPr>
          <a:xfrm flipH="1">
            <a:off x="27147848" y="15624866"/>
            <a:ext cx="1755702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그림 114">
            <a:extLst>
              <a:ext uri="{FF2B5EF4-FFF2-40B4-BE49-F238E27FC236}">
                <a16:creationId xmlns:a16="http://schemas.microsoft.com/office/drawing/2014/main" id="{0CBD7664-C531-4D27-B478-CE9D5928E3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18894" y="15065271"/>
            <a:ext cx="6524775" cy="4825407"/>
          </a:xfrm>
          <a:prstGeom prst="rect">
            <a:avLst/>
          </a:prstGeom>
        </p:spPr>
      </p:pic>
      <p:graphicFrame>
        <p:nvGraphicFramePr>
          <p:cNvPr id="116" name="표 115">
            <a:extLst>
              <a:ext uri="{FF2B5EF4-FFF2-40B4-BE49-F238E27FC236}">
                <a16:creationId xmlns:a16="http://schemas.microsoft.com/office/drawing/2014/main" id="{1E36093B-ED32-405B-A01E-CBC02FFEA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00027"/>
              </p:ext>
            </p:extLst>
          </p:nvPr>
        </p:nvGraphicFramePr>
        <p:xfrm>
          <a:off x="15391919" y="20031095"/>
          <a:ext cx="6720508" cy="680164"/>
        </p:xfrm>
        <a:graphic>
          <a:graphicData uri="http://schemas.openxmlformats.org/drawingml/2006/table">
            <a:tbl>
              <a:tblPr firstRow="1" bandRow="1"/>
              <a:tblGrid>
                <a:gridCol w="1273380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26733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34008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34008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No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altLang="ko-KR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Low (V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&lt; 1.2V)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</a:tbl>
          </a:graphicData>
        </a:graphic>
      </p:graphicFrame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0A9A8207-ADBD-4693-ADF2-BD856FD121F9}"/>
              </a:ext>
            </a:extLst>
          </p:cNvPr>
          <p:cNvCxnSpPr>
            <a:cxnSpLocks/>
          </p:cNvCxnSpPr>
          <p:nvPr/>
        </p:nvCxnSpPr>
        <p:spPr>
          <a:xfrm flipH="1">
            <a:off x="16955129" y="16608113"/>
            <a:ext cx="138496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16351EB0-7C60-4E70-8D5D-CD1BD73D3381}"/>
              </a:ext>
            </a:extLst>
          </p:cNvPr>
          <p:cNvCxnSpPr>
            <a:cxnSpLocks/>
          </p:cNvCxnSpPr>
          <p:nvPr/>
        </p:nvCxnSpPr>
        <p:spPr>
          <a:xfrm flipV="1">
            <a:off x="18340388" y="16596296"/>
            <a:ext cx="0" cy="30321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>
            <a:extLst>
              <a:ext uri="{FF2B5EF4-FFF2-40B4-BE49-F238E27FC236}">
                <a16:creationId xmlns:a16="http://schemas.microsoft.com/office/drawing/2014/main" id="{EC0F90EB-79A8-4D54-A7BE-498FFDC4E1F0}"/>
              </a:ext>
            </a:extLst>
          </p:cNvPr>
          <p:cNvCxnSpPr>
            <a:cxnSpLocks/>
          </p:cNvCxnSpPr>
          <p:nvPr/>
        </p:nvCxnSpPr>
        <p:spPr>
          <a:xfrm flipV="1">
            <a:off x="19368820" y="16901791"/>
            <a:ext cx="0" cy="526355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7AAF20D-E96D-49DE-A208-AB9091ABDF3E}"/>
              </a:ext>
            </a:extLst>
          </p:cNvPr>
          <p:cNvSpPr txBox="1"/>
          <p:nvPr/>
        </p:nvSpPr>
        <p:spPr>
          <a:xfrm>
            <a:off x="15268882" y="15258833"/>
            <a:ext cx="193369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altLang="ko-KR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PV</a:t>
            </a: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&lt; V</a:t>
            </a:r>
            <a:r>
              <a:rPr lang="en-US" altLang="ko-KR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STORE</a:t>
            </a:r>
          </a:p>
        </p:txBody>
      </p:sp>
      <p:cxnSp>
        <p:nvCxnSpPr>
          <p:cNvPr id="121" name="직선 연결선 120">
            <a:extLst>
              <a:ext uri="{FF2B5EF4-FFF2-40B4-BE49-F238E27FC236}">
                <a16:creationId xmlns:a16="http://schemas.microsoft.com/office/drawing/2014/main" id="{D7480727-3C41-49A6-81C6-C4362B29C106}"/>
              </a:ext>
            </a:extLst>
          </p:cNvPr>
          <p:cNvCxnSpPr>
            <a:cxnSpLocks/>
          </p:cNvCxnSpPr>
          <p:nvPr/>
        </p:nvCxnSpPr>
        <p:spPr>
          <a:xfrm flipH="1">
            <a:off x="18326730" y="16912913"/>
            <a:ext cx="102777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43CC714A-F845-46A4-A9ED-D243434A1B89}"/>
              </a:ext>
            </a:extLst>
          </p:cNvPr>
          <p:cNvCxnSpPr>
            <a:cxnSpLocks/>
          </p:cNvCxnSpPr>
          <p:nvPr/>
        </p:nvCxnSpPr>
        <p:spPr>
          <a:xfrm flipH="1">
            <a:off x="18426743" y="16770038"/>
            <a:ext cx="9658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>
            <a:extLst>
              <a:ext uri="{FF2B5EF4-FFF2-40B4-BE49-F238E27FC236}">
                <a16:creationId xmlns:a16="http://schemas.microsoft.com/office/drawing/2014/main" id="{8D1BBC8E-992A-4923-AFA0-80005B6190DD}"/>
              </a:ext>
            </a:extLst>
          </p:cNvPr>
          <p:cNvCxnSpPr>
            <a:cxnSpLocks/>
          </p:cNvCxnSpPr>
          <p:nvPr/>
        </p:nvCxnSpPr>
        <p:spPr>
          <a:xfrm flipV="1">
            <a:off x="19388138" y="16548672"/>
            <a:ext cx="0" cy="21748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2381DAFA-A035-4193-98E1-19D712443853}"/>
              </a:ext>
            </a:extLst>
          </p:cNvPr>
          <p:cNvCxnSpPr>
            <a:cxnSpLocks/>
          </p:cNvCxnSpPr>
          <p:nvPr/>
        </p:nvCxnSpPr>
        <p:spPr>
          <a:xfrm flipH="1">
            <a:off x="19393531" y="16579538"/>
            <a:ext cx="9658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23C053D7-C715-41B3-BA19-B326DA94AC11}"/>
              </a:ext>
            </a:extLst>
          </p:cNvPr>
          <p:cNvCxnSpPr>
            <a:cxnSpLocks/>
          </p:cNvCxnSpPr>
          <p:nvPr/>
        </p:nvCxnSpPr>
        <p:spPr>
          <a:xfrm flipV="1">
            <a:off x="20350163" y="15494571"/>
            <a:ext cx="0" cy="110013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>
            <a:extLst>
              <a:ext uri="{FF2B5EF4-FFF2-40B4-BE49-F238E27FC236}">
                <a16:creationId xmlns:a16="http://schemas.microsoft.com/office/drawing/2014/main" id="{F16E75E7-03D5-4217-B311-839BF52AE7E8}"/>
              </a:ext>
            </a:extLst>
          </p:cNvPr>
          <p:cNvCxnSpPr>
            <a:cxnSpLocks/>
          </p:cNvCxnSpPr>
          <p:nvPr/>
        </p:nvCxnSpPr>
        <p:spPr>
          <a:xfrm flipH="1">
            <a:off x="20340370" y="15515904"/>
            <a:ext cx="152873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56FD1BC-EAFC-4901-A37F-0BA27ED3D888}"/>
              </a:ext>
            </a:extLst>
          </p:cNvPr>
          <p:cNvSpPr/>
          <p:nvPr/>
        </p:nvSpPr>
        <p:spPr>
          <a:xfrm>
            <a:off x="417360" y="14542706"/>
            <a:ext cx="29395840" cy="6317970"/>
          </a:xfrm>
          <a:prstGeom prst="roundRect">
            <a:avLst>
              <a:gd name="adj" fmla="val 387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A0322-BE91-485E-BE78-B647150F2FB3}"/>
              </a:ext>
            </a:extLst>
          </p:cNvPr>
          <p:cNvSpPr txBox="1"/>
          <p:nvPr/>
        </p:nvSpPr>
        <p:spPr>
          <a:xfrm>
            <a:off x="9499585" y="14598288"/>
            <a:ext cx="1127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Passive Energy Harvesting for Cold Startup(Low Energy)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그림 133">
            <a:extLst>
              <a:ext uri="{FF2B5EF4-FFF2-40B4-BE49-F238E27FC236}">
                <a16:creationId xmlns:a16="http://schemas.microsoft.com/office/drawing/2014/main" id="{CD4A62BC-6D51-44C7-8075-52E720B07D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990" y="30952151"/>
            <a:ext cx="8830113" cy="5571118"/>
          </a:xfrm>
          <a:prstGeom prst="rect">
            <a:avLst/>
          </a:prstGeom>
        </p:spPr>
      </p:pic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9E50A707-7D98-4CD7-97B0-809BB63B10F7}"/>
              </a:ext>
            </a:extLst>
          </p:cNvPr>
          <p:cNvSpPr/>
          <p:nvPr/>
        </p:nvSpPr>
        <p:spPr>
          <a:xfrm>
            <a:off x="1073559" y="30981918"/>
            <a:ext cx="8279934" cy="124996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48949865-C4FC-4D58-90D6-C1AC041E6ABA}"/>
              </a:ext>
            </a:extLst>
          </p:cNvPr>
          <p:cNvSpPr/>
          <p:nvPr/>
        </p:nvSpPr>
        <p:spPr>
          <a:xfrm>
            <a:off x="1073559" y="32291999"/>
            <a:ext cx="8279934" cy="124996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E923ECC7-09CA-4693-B5C7-48590EF2B970}"/>
              </a:ext>
            </a:extLst>
          </p:cNvPr>
          <p:cNvSpPr/>
          <p:nvPr/>
        </p:nvSpPr>
        <p:spPr>
          <a:xfrm>
            <a:off x="1065169" y="33606076"/>
            <a:ext cx="8279934" cy="124996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B1AB2F19-5890-48C0-9167-0E2FE49F98A3}"/>
              </a:ext>
            </a:extLst>
          </p:cNvPr>
          <p:cNvSpPr/>
          <p:nvPr/>
        </p:nvSpPr>
        <p:spPr>
          <a:xfrm>
            <a:off x="1065169" y="34924546"/>
            <a:ext cx="8279934" cy="124996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74DDB88-5BDC-4E22-B935-057918471CB1}"/>
              </a:ext>
            </a:extLst>
          </p:cNvPr>
          <p:cNvSpPr txBox="1"/>
          <p:nvPr/>
        </p:nvSpPr>
        <p:spPr>
          <a:xfrm>
            <a:off x="1114003" y="31211019"/>
            <a:ext cx="174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Voltage (V</a:t>
            </a:r>
            <a:r>
              <a:rPr lang="en-US" altLang="ko-KR" sz="1600" b="1" baseline="-250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D8980B9-84A0-4A3E-8366-A1FEE64186B4}"/>
              </a:ext>
            </a:extLst>
          </p:cNvPr>
          <p:cNvSpPr txBox="1"/>
          <p:nvPr/>
        </p:nvSpPr>
        <p:spPr>
          <a:xfrm>
            <a:off x="1065066" y="32294597"/>
            <a:ext cx="2600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Piezo Voltage (V</a:t>
            </a:r>
            <a:r>
              <a:rPr lang="en-US" altLang="ko-KR" sz="1600" b="1" baseline="-250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V</a:t>
            </a:r>
            <a:r>
              <a:rPr lang="en-US" altLang="ko-KR" sz="1600" b="1" baseline="-250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1" name="직선 연결선 140">
            <a:extLst>
              <a:ext uri="{FF2B5EF4-FFF2-40B4-BE49-F238E27FC236}">
                <a16:creationId xmlns:a16="http://schemas.microsoft.com/office/drawing/2014/main" id="{4B1B42D6-5964-49FD-A20A-BEFE6E4E26DC}"/>
              </a:ext>
            </a:extLst>
          </p:cNvPr>
          <p:cNvCxnSpPr>
            <a:cxnSpLocks/>
          </p:cNvCxnSpPr>
          <p:nvPr/>
        </p:nvCxnSpPr>
        <p:spPr>
          <a:xfrm>
            <a:off x="2264794" y="34186512"/>
            <a:ext cx="159391" cy="2797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miter lim="800000"/>
            <a:tailEnd type="triangle" w="lg" len="lg"/>
          </a:ln>
          <a:effectLst/>
        </p:spPr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9B715090-8113-4430-B2D7-514AF8A63C84}"/>
              </a:ext>
            </a:extLst>
          </p:cNvPr>
          <p:cNvSpPr txBox="1"/>
          <p:nvPr/>
        </p:nvSpPr>
        <p:spPr>
          <a:xfrm>
            <a:off x="1095828" y="33892899"/>
            <a:ext cx="26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(Temporal Storage) 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600" b="1" baseline="-250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endParaRPr lang="ko-KR" altLang="en-US" sz="1600" b="1" baseline="-250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3" name="직선 연결선 142">
            <a:extLst>
              <a:ext uri="{FF2B5EF4-FFF2-40B4-BE49-F238E27FC236}">
                <a16:creationId xmlns:a16="http://schemas.microsoft.com/office/drawing/2014/main" id="{06790229-2198-41D2-BBCA-61480EEF2F7E}"/>
              </a:ext>
            </a:extLst>
          </p:cNvPr>
          <p:cNvCxnSpPr>
            <a:cxnSpLocks/>
          </p:cNvCxnSpPr>
          <p:nvPr/>
        </p:nvCxnSpPr>
        <p:spPr>
          <a:xfrm>
            <a:off x="4437543" y="34027122"/>
            <a:ext cx="135623" cy="2895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miter lim="800000"/>
            <a:tailEnd type="triangle" w="lg" len="lg"/>
          </a:ln>
          <a:effectLst/>
        </p:spPr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9FA018F1-5DFD-48F4-9EE8-8B798F65A125}"/>
              </a:ext>
            </a:extLst>
          </p:cNvPr>
          <p:cNvSpPr txBox="1"/>
          <p:nvPr/>
        </p:nvSpPr>
        <p:spPr>
          <a:xfrm>
            <a:off x="3553154" y="33737710"/>
            <a:ext cx="2040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(Main Storage) 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600" b="1" baseline="-250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600" b="1" baseline="-250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5" name="직선 연결선 144">
            <a:extLst>
              <a:ext uri="{FF2B5EF4-FFF2-40B4-BE49-F238E27FC236}">
                <a16:creationId xmlns:a16="http://schemas.microsoft.com/office/drawing/2014/main" id="{474874A4-BEDE-4AB7-9459-FEED721B5B1E}"/>
              </a:ext>
            </a:extLst>
          </p:cNvPr>
          <p:cNvCxnSpPr>
            <a:cxnSpLocks/>
          </p:cNvCxnSpPr>
          <p:nvPr/>
        </p:nvCxnSpPr>
        <p:spPr>
          <a:xfrm>
            <a:off x="3482596" y="35370758"/>
            <a:ext cx="159391" cy="2797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miter lim="800000"/>
            <a:tailEnd type="triangle" w="lg" len="lg"/>
          </a:ln>
          <a:effectLst/>
        </p:spPr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CCAAC0A7-D4F3-4FC0-99D5-F63EA6446DB7}"/>
              </a:ext>
            </a:extLst>
          </p:cNvPr>
          <p:cNvSpPr txBox="1"/>
          <p:nvPr/>
        </p:nvSpPr>
        <p:spPr>
          <a:xfrm>
            <a:off x="2397520" y="35051978"/>
            <a:ext cx="135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(Startup) 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ko-KR" sz="1600" b="1" baseline="-250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ko-KR" altLang="en-US" sz="1600" b="1" baseline="-250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5088B7DB-2AE0-4E0D-962A-B7CD082158C7}"/>
              </a:ext>
            </a:extLst>
          </p:cNvPr>
          <p:cNvCxnSpPr>
            <a:cxnSpLocks/>
          </p:cNvCxnSpPr>
          <p:nvPr/>
        </p:nvCxnSpPr>
        <p:spPr>
          <a:xfrm flipH="1">
            <a:off x="5136626" y="35461639"/>
            <a:ext cx="374708" cy="1315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miter lim="800000"/>
            <a:tailEnd type="triangle" w="lg" len="lg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F0218CB-D13F-43C5-9F70-2D4858CED5CE}"/>
              </a:ext>
            </a:extLst>
          </p:cNvPr>
          <p:cNvSpPr txBox="1"/>
          <p:nvPr/>
        </p:nvSpPr>
        <p:spPr>
          <a:xfrm>
            <a:off x="5452510" y="35279879"/>
            <a:ext cx="231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Pile-Up Mode</a:t>
            </a:r>
            <a:endParaRPr lang="ko-KR" altLang="en-US" sz="1600" b="1" baseline="-250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577D9CC-A28D-47E3-B354-C318FFB4C03D}"/>
              </a:ext>
            </a:extLst>
          </p:cNvPr>
          <p:cNvSpPr txBox="1"/>
          <p:nvPr/>
        </p:nvSpPr>
        <p:spPr>
          <a:xfrm>
            <a:off x="5593177" y="34502300"/>
            <a:ext cx="375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 Energy-Level on Super-Cap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타원 149">
            <a:extLst>
              <a:ext uri="{FF2B5EF4-FFF2-40B4-BE49-F238E27FC236}">
                <a16:creationId xmlns:a16="http://schemas.microsoft.com/office/drawing/2014/main" id="{773633CD-61F0-4B2A-9D9D-AF1415A451F9}"/>
              </a:ext>
            </a:extLst>
          </p:cNvPr>
          <p:cNvSpPr/>
          <p:nvPr/>
        </p:nvSpPr>
        <p:spPr>
          <a:xfrm>
            <a:off x="4320097" y="31116142"/>
            <a:ext cx="285226" cy="310392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4F667EDF-E4D8-44B5-B0DE-71147C9F1956}"/>
              </a:ext>
            </a:extLst>
          </p:cNvPr>
          <p:cNvCxnSpPr>
            <a:cxnSpLocks/>
          </p:cNvCxnSpPr>
          <p:nvPr/>
        </p:nvCxnSpPr>
        <p:spPr>
          <a:xfrm flipH="1">
            <a:off x="4566175" y="31132920"/>
            <a:ext cx="357930" cy="2245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tailEnd type="triangle" w="lg" len="lg"/>
          </a:ln>
          <a:effectLst/>
        </p:spPr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6208BC2A-75F9-4106-809C-B2F205766BF3}"/>
              </a:ext>
            </a:extLst>
          </p:cNvPr>
          <p:cNvSpPr txBox="1"/>
          <p:nvPr/>
        </p:nvSpPr>
        <p:spPr>
          <a:xfrm>
            <a:off x="4854846" y="30937186"/>
            <a:ext cx="39701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5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Open-circuit voltage sampling for MPPT</a:t>
            </a:r>
            <a:endParaRPr lang="ko-KR" altLang="en-US" sz="1500" b="1" baseline="-250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E9C70861-A6D0-4C98-A933-A45AB011DC41}"/>
              </a:ext>
            </a:extLst>
          </p:cNvPr>
          <p:cNvCxnSpPr>
            <a:cxnSpLocks/>
          </p:cNvCxnSpPr>
          <p:nvPr/>
        </p:nvCxnSpPr>
        <p:spPr>
          <a:xfrm flipH="1">
            <a:off x="1073558" y="33034945"/>
            <a:ext cx="2424418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triangle" w="lg" len="lg"/>
            <a:tailEnd type="triangle" w="lg" len="lg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A05D0346-CB65-42E5-8E99-EE8F8EBB51EF}"/>
              </a:ext>
            </a:extLst>
          </p:cNvPr>
          <p:cNvSpPr txBox="1"/>
          <p:nvPr/>
        </p:nvSpPr>
        <p:spPr>
          <a:xfrm>
            <a:off x="1222475" y="32734060"/>
            <a:ext cx="209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Passive FBR for Startup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0D9A9D0A-B5F8-4A2F-9494-0668A752FB90}"/>
              </a:ext>
            </a:extLst>
          </p:cNvPr>
          <p:cNvCxnSpPr>
            <a:cxnSpLocks/>
          </p:cNvCxnSpPr>
          <p:nvPr/>
        </p:nvCxnSpPr>
        <p:spPr>
          <a:xfrm flipH="1">
            <a:off x="1167235" y="31987720"/>
            <a:ext cx="2424418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triangle" w="lg" len="lg"/>
            <a:tailEnd type="triangle" w="lg" len="lg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149BC2B1-F690-4A91-9FD5-C5938AECD3E1}"/>
              </a:ext>
            </a:extLst>
          </p:cNvPr>
          <p:cNvSpPr txBox="1"/>
          <p:nvPr/>
        </p:nvSpPr>
        <p:spPr>
          <a:xfrm>
            <a:off x="1274207" y="31670057"/>
            <a:ext cx="2237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1600" b="1" dirty="0" err="1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Async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Boost Converting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7" name="직선 연결선 156">
            <a:extLst>
              <a:ext uri="{FF2B5EF4-FFF2-40B4-BE49-F238E27FC236}">
                <a16:creationId xmlns:a16="http://schemas.microsoft.com/office/drawing/2014/main" id="{920CBE04-BAAF-47F2-98D7-96335A30B2B0}"/>
              </a:ext>
            </a:extLst>
          </p:cNvPr>
          <p:cNvCxnSpPr>
            <a:cxnSpLocks/>
          </p:cNvCxnSpPr>
          <p:nvPr/>
        </p:nvCxnSpPr>
        <p:spPr>
          <a:xfrm flipH="1">
            <a:off x="3660164" y="32064619"/>
            <a:ext cx="562621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triangle" w="lg" len="lg"/>
            <a:tailEnd type="triangle" w="lg" len="lg"/>
          </a:ln>
          <a:effectLst/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69856A49-B560-49B7-8798-3C046126A5A9}"/>
              </a:ext>
            </a:extLst>
          </p:cNvPr>
          <p:cNvSpPr txBox="1"/>
          <p:nvPr/>
        </p:nvSpPr>
        <p:spPr>
          <a:xfrm>
            <a:off x="4513756" y="31755345"/>
            <a:ext cx="4010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Synchronous </a:t>
            </a:r>
            <a:r>
              <a:rPr lang="en-US" altLang="ko-KR" sz="1600" b="1" dirty="0" err="1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CoT</a:t>
            </a:r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Boost Converting w/ MPPT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741E4C98-50DC-44D2-8FB7-AD2E61A9A6C4}"/>
              </a:ext>
            </a:extLst>
          </p:cNvPr>
          <p:cNvCxnSpPr>
            <a:cxnSpLocks/>
          </p:cNvCxnSpPr>
          <p:nvPr/>
        </p:nvCxnSpPr>
        <p:spPr>
          <a:xfrm flipH="1">
            <a:off x="3536413" y="32985208"/>
            <a:ext cx="156386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triangle" w="lg" len="lg"/>
            <a:tailEnd type="triangle" w="lg" len="lg"/>
          </a:ln>
          <a:effectLst/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A7CDB081-F385-4684-8FC0-105DF21D8BC3}"/>
              </a:ext>
            </a:extLst>
          </p:cNvPr>
          <p:cNvSpPr txBox="1"/>
          <p:nvPr/>
        </p:nvSpPr>
        <p:spPr>
          <a:xfrm>
            <a:off x="3525940" y="32625600"/>
            <a:ext cx="1563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SECE Harvesting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61" name="직선 연결선 160">
            <a:extLst>
              <a:ext uri="{FF2B5EF4-FFF2-40B4-BE49-F238E27FC236}">
                <a16:creationId xmlns:a16="http://schemas.microsoft.com/office/drawing/2014/main" id="{54504677-7D68-40C8-8AEE-DCF97430AFDD}"/>
              </a:ext>
            </a:extLst>
          </p:cNvPr>
          <p:cNvCxnSpPr>
            <a:cxnSpLocks/>
          </p:cNvCxnSpPr>
          <p:nvPr/>
        </p:nvCxnSpPr>
        <p:spPr>
          <a:xfrm flipH="1">
            <a:off x="5173665" y="33263442"/>
            <a:ext cx="4129493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triangle" w="lg" len="lg"/>
            <a:tailEnd type="triangle" w="lg" len="lg"/>
          </a:ln>
          <a:effectLst/>
        </p:spPr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B2735A5D-CD25-4361-B870-2693FA3F210F}"/>
              </a:ext>
            </a:extLst>
          </p:cNvPr>
          <p:cNvSpPr txBox="1"/>
          <p:nvPr/>
        </p:nvSpPr>
        <p:spPr>
          <a:xfrm>
            <a:off x="6138753" y="32945581"/>
            <a:ext cx="240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16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Energy Pile-Up Harvesting</a:t>
            </a:r>
            <a:endParaRPr lang="ko-KR" altLang="en-US" sz="16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화살표: 오른쪽 162">
            <a:extLst>
              <a:ext uri="{FF2B5EF4-FFF2-40B4-BE49-F238E27FC236}">
                <a16:creationId xmlns:a16="http://schemas.microsoft.com/office/drawing/2014/main" id="{BBD0119B-4BEA-428F-A5C2-508C19F656C3}"/>
              </a:ext>
            </a:extLst>
          </p:cNvPr>
          <p:cNvSpPr/>
          <p:nvPr/>
        </p:nvSpPr>
        <p:spPr>
          <a:xfrm rot="20427360">
            <a:off x="5466826" y="34033675"/>
            <a:ext cx="650767" cy="173175"/>
          </a:xfrm>
          <a:prstGeom prst="rightArrow">
            <a:avLst/>
          </a:prstGeom>
          <a:solidFill>
            <a:srgbClr val="DDDDDD"/>
          </a:solidFill>
          <a:ln w="1905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920158F-5E8F-44C1-8075-F3D519450788}"/>
              </a:ext>
            </a:extLst>
          </p:cNvPr>
          <p:cNvSpPr txBox="1"/>
          <p:nvPr/>
        </p:nvSpPr>
        <p:spPr>
          <a:xfrm>
            <a:off x="6095670" y="33883287"/>
            <a:ext cx="292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2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66"/>
                </a:solidFill>
                <a:cs typeface="Arial" panose="020B0604020202020204" pitchFamily="34" charset="0"/>
              </a:rPr>
              <a:t>Pile-Up technique virtually increases Piezo voltage and maximizes </a:t>
            </a:r>
            <a:r>
              <a:rPr lang="en-US" altLang="ko-KR" sz="1200" b="1" dirty="0" err="1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66"/>
                </a:solidFill>
                <a:cs typeface="Arial" panose="020B0604020202020204" pitchFamily="34" charset="0"/>
              </a:rPr>
              <a:t>FoM</a:t>
            </a:r>
            <a:endParaRPr lang="ko-KR" altLang="en-US" sz="12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B1DE5C4-DEBE-4643-877F-37E5AE1D2BB4}"/>
              </a:ext>
            </a:extLst>
          </p:cNvPr>
          <p:cNvSpPr txBox="1"/>
          <p:nvPr/>
        </p:nvSpPr>
        <p:spPr>
          <a:xfrm>
            <a:off x="5651034" y="35535780"/>
            <a:ext cx="381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2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FF0066"/>
                </a:solidFill>
                <a:cs typeface="Arial" panose="020B0604020202020204" pitchFamily="34" charset="0"/>
              </a:rPr>
              <a:t>Different operations for each working mode are automatically controlled by the internal sensors and pattern recognition block on the chip</a:t>
            </a:r>
            <a:endParaRPr lang="ko-KR" altLang="en-US" sz="1200" b="1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B309057-00EC-44B7-A35D-80F210B93261}"/>
              </a:ext>
            </a:extLst>
          </p:cNvPr>
          <p:cNvSpPr txBox="1"/>
          <p:nvPr/>
        </p:nvSpPr>
        <p:spPr>
          <a:xfrm>
            <a:off x="751699" y="36403580"/>
            <a:ext cx="8481239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PV+Piezo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dual-energies are being harvested from the point of cold-start (zero-energy on cap)</a:t>
            </a:r>
          </a:p>
        </p:txBody>
      </p:sp>
      <p:pic>
        <p:nvPicPr>
          <p:cNvPr id="182" name="그림 181">
            <a:extLst>
              <a:ext uri="{FF2B5EF4-FFF2-40B4-BE49-F238E27FC236}">
                <a16:creationId xmlns:a16="http://schemas.microsoft.com/office/drawing/2014/main" id="{87464C0F-D416-4A5C-B851-FADF3BE38B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5933" y="30901646"/>
            <a:ext cx="5676243" cy="3052144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117F2C6A-CEF2-4811-9CB7-5778EA1DA06A}"/>
              </a:ext>
            </a:extLst>
          </p:cNvPr>
          <p:cNvSpPr txBox="1"/>
          <p:nvPr/>
        </p:nvSpPr>
        <p:spPr>
          <a:xfrm>
            <a:off x="14366555" y="33544444"/>
            <a:ext cx="72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4" name="직선 연결선 183">
            <a:extLst>
              <a:ext uri="{FF2B5EF4-FFF2-40B4-BE49-F238E27FC236}">
                <a16:creationId xmlns:a16="http://schemas.microsoft.com/office/drawing/2014/main" id="{5F00C9B2-38E9-43F2-A078-99275D079F61}"/>
              </a:ext>
            </a:extLst>
          </p:cNvPr>
          <p:cNvCxnSpPr>
            <a:cxnSpLocks/>
          </p:cNvCxnSpPr>
          <p:nvPr/>
        </p:nvCxnSpPr>
        <p:spPr>
          <a:xfrm flipV="1">
            <a:off x="10743575" y="31449240"/>
            <a:ext cx="218114" cy="391409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1BCC4595-8779-408E-9CAA-393EA917470D}"/>
              </a:ext>
            </a:extLst>
          </p:cNvPr>
          <p:cNvSpPr txBox="1"/>
          <p:nvPr/>
        </p:nvSpPr>
        <p:spPr>
          <a:xfrm>
            <a:off x="10021137" y="31790316"/>
            <a:ext cx="166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DPM (16</a:t>
            </a:r>
            <a:r>
              <a:rPr lang="el-GR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W)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6" name="직선 연결선 185">
            <a:extLst>
              <a:ext uri="{FF2B5EF4-FFF2-40B4-BE49-F238E27FC236}">
                <a16:creationId xmlns:a16="http://schemas.microsoft.com/office/drawing/2014/main" id="{CE73AE1B-FE9D-4E5A-BA08-9EFBD33F7B64}"/>
              </a:ext>
            </a:extLst>
          </p:cNvPr>
          <p:cNvCxnSpPr>
            <a:cxnSpLocks/>
          </p:cNvCxnSpPr>
          <p:nvPr/>
        </p:nvCxnSpPr>
        <p:spPr>
          <a:xfrm>
            <a:off x="13631353" y="32632487"/>
            <a:ext cx="133657" cy="445616"/>
          </a:xfrm>
          <a:prstGeom prst="line">
            <a:avLst/>
          </a:prstGeom>
          <a:ln w="28575">
            <a:solidFill>
              <a:srgbClr val="00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C5678D00-F007-4070-AD22-D473216371F9}"/>
              </a:ext>
            </a:extLst>
          </p:cNvPr>
          <p:cNvSpPr txBox="1"/>
          <p:nvPr/>
        </p:nvSpPr>
        <p:spPr>
          <a:xfrm>
            <a:off x="13052543" y="32320219"/>
            <a:ext cx="1738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SECE (~4</a:t>
            </a:r>
            <a:r>
              <a:rPr lang="el-GR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W)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8" name="직선 연결선 187">
            <a:extLst>
              <a:ext uri="{FF2B5EF4-FFF2-40B4-BE49-F238E27FC236}">
                <a16:creationId xmlns:a16="http://schemas.microsoft.com/office/drawing/2014/main" id="{B47BECF3-339C-4F33-A778-8CC82E9DC45A}"/>
              </a:ext>
            </a:extLst>
          </p:cNvPr>
          <p:cNvCxnSpPr>
            <a:cxnSpLocks/>
          </p:cNvCxnSpPr>
          <p:nvPr/>
        </p:nvCxnSpPr>
        <p:spPr>
          <a:xfrm>
            <a:off x="12071001" y="32993213"/>
            <a:ext cx="160222" cy="447015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FD3EC494-68A2-4DB3-BD09-DDEE9E1D84C9}"/>
              </a:ext>
            </a:extLst>
          </p:cNvPr>
          <p:cNvSpPr txBox="1"/>
          <p:nvPr/>
        </p:nvSpPr>
        <p:spPr>
          <a:xfrm>
            <a:off x="10659586" y="32640400"/>
            <a:ext cx="155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FBR (1μW)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0BA6E2E-43DC-419F-8568-23DAEB1764EA}"/>
              </a:ext>
            </a:extLst>
          </p:cNvPr>
          <p:cNvSpPr txBox="1"/>
          <p:nvPr/>
        </p:nvSpPr>
        <p:spPr>
          <a:xfrm>
            <a:off x="11917107" y="31469660"/>
            <a:ext cx="107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x16</a:t>
            </a:r>
          </a:p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6B51549-AABF-4441-B857-BB3047E7A564}"/>
              </a:ext>
            </a:extLst>
          </p:cNvPr>
          <p:cNvSpPr txBox="1"/>
          <p:nvPr/>
        </p:nvSpPr>
        <p:spPr>
          <a:xfrm>
            <a:off x="13372574" y="31004219"/>
            <a:ext cx="159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r"/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200" baseline="-250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PZ,OC</a:t>
            </a:r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0.6V</a:t>
            </a:r>
          </a:p>
          <a:p>
            <a:pPr algn="r"/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ko-KR" sz="1200" baseline="-250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140 Hz</a:t>
            </a:r>
            <a:endParaRPr lang="ko-KR" altLang="en-US" sz="12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BADC5F9-66BE-4197-8101-56513CE08486}"/>
              </a:ext>
            </a:extLst>
          </p:cNvPr>
          <p:cNvSpPr txBox="1"/>
          <p:nvPr/>
        </p:nvSpPr>
        <p:spPr>
          <a:xfrm>
            <a:off x="13909112" y="32990084"/>
            <a:ext cx="72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2785631C-61DD-4567-AEC0-C8575C1C1254}"/>
              </a:ext>
            </a:extLst>
          </p:cNvPr>
          <p:cNvCxnSpPr>
            <a:cxnSpLocks/>
            <a:stCxn id="196" idx="0"/>
          </p:cNvCxnSpPr>
          <p:nvPr/>
        </p:nvCxnSpPr>
        <p:spPr>
          <a:xfrm flipV="1">
            <a:off x="10702952" y="34818870"/>
            <a:ext cx="320553" cy="387774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A8662044-A235-4824-8F0E-A4982D4F7282}"/>
              </a:ext>
            </a:extLst>
          </p:cNvPr>
          <p:cNvSpPr txBox="1"/>
          <p:nvPr/>
        </p:nvSpPr>
        <p:spPr>
          <a:xfrm>
            <a:off x="9867286" y="35142200"/>
            <a:ext cx="160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DPM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직선 연결선 196">
            <a:extLst>
              <a:ext uri="{FF2B5EF4-FFF2-40B4-BE49-F238E27FC236}">
                <a16:creationId xmlns:a16="http://schemas.microsoft.com/office/drawing/2014/main" id="{675B3318-7384-438D-A969-E46C2CB62614}"/>
              </a:ext>
            </a:extLst>
          </p:cNvPr>
          <p:cNvCxnSpPr>
            <a:cxnSpLocks/>
          </p:cNvCxnSpPr>
          <p:nvPr/>
        </p:nvCxnSpPr>
        <p:spPr>
          <a:xfrm flipH="1" flipV="1">
            <a:off x="13392967" y="35099522"/>
            <a:ext cx="355924" cy="415476"/>
          </a:xfrm>
          <a:prstGeom prst="line">
            <a:avLst/>
          </a:prstGeom>
          <a:ln w="28575">
            <a:solidFill>
              <a:srgbClr val="00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4FF39211-4B26-4FBD-84D5-454EFA267C5D}"/>
              </a:ext>
            </a:extLst>
          </p:cNvPr>
          <p:cNvSpPr txBox="1"/>
          <p:nvPr/>
        </p:nvSpPr>
        <p:spPr>
          <a:xfrm>
            <a:off x="12831580" y="35596602"/>
            <a:ext cx="16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SECE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3" name="직선 연결선 212">
            <a:extLst>
              <a:ext uri="{FF2B5EF4-FFF2-40B4-BE49-F238E27FC236}">
                <a16:creationId xmlns:a16="http://schemas.microsoft.com/office/drawing/2014/main" id="{6687786A-261A-4B70-9AD0-EBCFAB755FF8}"/>
              </a:ext>
            </a:extLst>
          </p:cNvPr>
          <p:cNvCxnSpPr>
            <a:cxnSpLocks/>
          </p:cNvCxnSpPr>
          <p:nvPr/>
        </p:nvCxnSpPr>
        <p:spPr>
          <a:xfrm flipH="1" flipV="1">
            <a:off x="18839447" y="32308087"/>
            <a:ext cx="110430" cy="433798"/>
          </a:xfrm>
          <a:prstGeom prst="line">
            <a:avLst/>
          </a:prstGeom>
          <a:ln w="28575">
            <a:solidFill>
              <a:srgbClr val="00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2448E8D3-BF03-419A-BD66-20136BBFBAF7}"/>
              </a:ext>
            </a:extLst>
          </p:cNvPr>
          <p:cNvSpPr txBox="1"/>
          <p:nvPr/>
        </p:nvSpPr>
        <p:spPr>
          <a:xfrm>
            <a:off x="18220065" y="32689675"/>
            <a:ext cx="1738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SECE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직선 연결선 214">
            <a:extLst>
              <a:ext uri="{FF2B5EF4-FFF2-40B4-BE49-F238E27FC236}">
                <a16:creationId xmlns:a16="http://schemas.microsoft.com/office/drawing/2014/main" id="{0FC72B70-8429-474F-B1B0-13BAEB27E386}"/>
              </a:ext>
            </a:extLst>
          </p:cNvPr>
          <p:cNvCxnSpPr>
            <a:cxnSpLocks/>
          </p:cNvCxnSpPr>
          <p:nvPr/>
        </p:nvCxnSpPr>
        <p:spPr>
          <a:xfrm>
            <a:off x="16023193" y="32634574"/>
            <a:ext cx="48960" cy="539326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C0F5E2B1-EC9F-485E-938F-F2E0337E4D0D}"/>
              </a:ext>
            </a:extLst>
          </p:cNvPr>
          <p:cNvSpPr txBox="1"/>
          <p:nvPr/>
        </p:nvSpPr>
        <p:spPr>
          <a:xfrm>
            <a:off x="15492313" y="32316490"/>
            <a:ext cx="110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FBR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90ACF3C-76D0-4B23-9275-CD2C7C89828C}"/>
              </a:ext>
            </a:extLst>
          </p:cNvPr>
          <p:cNvSpPr txBox="1"/>
          <p:nvPr/>
        </p:nvSpPr>
        <p:spPr>
          <a:xfrm>
            <a:off x="20497952" y="33633012"/>
            <a:ext cx="72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6EFAC33B-4BAB-4152-97AC-B304E9434182}"/>
              </a:ext>
            </a:extLst>
          </p:cNvPr>
          <p:cNvSpPr txBox="1"/>
          <p:nvPr/>
        </p:nvSpPr>
        <p:spPr>
          <a:xfrm>
            <a:off x="18556710" y="3322261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r"/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200" baseline="-250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PZ,OC</a:t>
            </a:r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1.6V</a:t>
            </a:r>
          </a:p>
          <a:p>
            <a:pPr algn="r"/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 (0.2s) per 1 sec</a:t>
            </a:r>
            <a:endParaRPr lang="ko-KR" altLang="en-US" sz="12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FBA1D74-FEEE-4259-8E96-005A8226E05A}"/>
              </a:ext>
            </a:extLst>
          </p:cNvPr>
          <p:cNvSpPr txBox="1"/>
          <p:nvPr/>
        </p:nvSpPr>
        <p:spPr>
          <a:xfrm>
            <a:off x="20505608" y="36690305"/>
            <a:ext cx="75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타원 221">
            <a:extLst>
              <a:ext uri="{FF2B5EF4-FFF2-40B4-BE49-F238E27FC236}">
                <a16:creationId xmlns:a16="http://schemas.microsoft.com/office/drawing/2014/main" id="{FC84A623-478E-47DF-9F3E-59C4A923CDCD}"/>
              </a:ext>
            </a:extLst>
          </p:cNvPr>
          <p:cNvSpPr/>
          <p:nvPr/>
        </p:nvSpPr>
        <p:spPr>
          <a:xfrm>
            <a:off x="20332728" y="35813031"/>
            <a:ext cx="94406" cy="46936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3" name="직선 연결선 222">
            <a:extLst>
              <a:ext uri="{FF2B5EF4-FFF2-40B4-BE49-F238E27FC236}">
                <a16:creationId xmlns:a16="http://schemas.microsoft.com/office/drawing/2014/main" id="{E59E19B9-6146-4FBE-89CD-E9C53233976E}"/>
              </a:ext>
            </a:extLst>
          </p:cNvPr>
          <p:cNvCxnSpPr>
            <a:cxnSpLocks/>
          </p:cNvCxnSpPr>
          <p:nvPr/>
        </p:nvCxnSpPr>
        <p:spPr>
          <a:xfrm>
            <a:off x="20436659" y="35923194"/>
            <a:ext cx="67830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타원 223">
            <a:extLst>
              <a:ext uri="{FF2B5EF4-FFF2-40B4-BE49-F238E27FC236}">
                <a16:creationId xmlns:a16="http://schemas.microsoft.com/office/drawing/2014/main" id="{4CB4F17E-4209-4D96-8CAA-B19F7FDB2B53}"/>
              </a:ext>
            </a:extLst>
          </p:cNvPr>
          <p:cNvSpPr/>
          <p:nvPr/>
        </p:nvSpPr>
        <p:spPr>
          <a:xfrm>
            <a:off x="16394826" y="35174020"/>
            <a:ext cx="108852" cy="4576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5" name="직선 연결선 224">
            <a:extLst>
              <a:ext uri="{FF2B5EF4-FFF2-40B4-BE49-F238E27FC236}">
                <a16:creationId xmlns:a16="http://schemas.microsoft.com/office/drawing/2014/main" id="{7C80BC85-FA72-4D10-9023-FE649D712ED5}"/>
              </a:ext>
            </a:extLst>
          </p:cNvPr>
          <p:cNvCxnSpPr>
            <a:cxnSpLocks/>
          </p:cNvCxnSpPr>
          <p:nvPr/>
        </p:nvCxnSpPr>
        <p:spPr>
          <a:xfrm flipH="1">
            <a:off x="15473316" y="35267242"/>
            <a:ext cx="926712" cy="6343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F001E576-3067-4C1B-88E6-2DE0D599BA08}"/>
              </a:ext>
            </a:extLst>
          </p:cNvPr>
          <p:cNvSpPr txBox="1"/>
          <p:nvPr/>
        </p:nvSpPr>
        <p:spPr>
          <a:xfrm>
            <a:off x="15473316" y="34784160"/>
            <a:ext cx="118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PCE [%]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457545D-4505-4498-81B5-27E009A7772F}"/>
              </a:ext>
            </a:extLst>
          </p:cNvPr>
          <p:cNvSpPr txBox="1"/>
          <p:nvPr/>
        </p:nvSpPr>
        <p:spPr>
          <a:xfrm>
            <a:off x="19462867" y="35437848"/>
            <a:ext cx="17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[</a:t>
            </a:r>
            <a:r>
              <a:rPr lang="el-GR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W]</a:t>
            </a:r>
            <a:endParaRPr lang="ko-KR" altLang="en-US" sz="20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9097AD6-2A8F-433B-8393-2C6F3EE4BBEA}"/>
              </a:ext>
            </a:extLst>
          </p:cNvPr>
          <p:cNvSpPr txBox="1"/>
          <p:nvPr/>
        </p:nvSpPr>
        <p:spPr>
          <a:xfrm>
            <a:off x="19987262" y="36409814"/>
            <a:ext cx="1082301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200" baseline="-250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PV,OC</a:t>
            </a:r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0.7V</a:t>
            </a:r>
          </a:p>
        </p:txBody>
      </p:sp>
      <p:pic>
        <p:nvPicPr>
          <p:cNvPr id="241" name="그림 240">
            <a:extLst>
              <a:ext uri="{FF2B5EF4-FFF2-40B4-BE49-F238E27FC236}">
                <a16:creationId xmlns:a16="http://schemas.microsoft.com/office/drawing/2014/main" id="{A9B60745-A29E-4E9F-9289-BFD8071924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44277" y="31031325"/>
            <a:ext cx="3163427" cy="3614747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D51FC8E8-6171-49A6-936D-D3D6907A2A03}"/>
              </a:ext>
            </a:extLst>
          </p:cNvPr>
          <p:cNvSpPr txBox="1"/>
          <p:nvPr/>
        </p:nvSpPr>
        <p:spPr>
          <a:xfrm>
            <a:off x="24566190" y="34411867"/>
            <a:ext cx="72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1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7" name="표 256">
            <a:extLst>
              <a:ext uri="{FF2B5EF4-FFF2-40B4-BE49-F238E27FC236}">
                <a16:creationId xmlns:a16="http://schemas.microsoft.com/office/drawing/2014/main" id="{04A8EAC8-7103-4986-9E28-1DFF8C11E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828"/>
              </p:ext>
            </p:extLst>
          </p:nvPr>
        </p:nvGraphicFramePr>
        <p:xfrm>
          <a:off x="22531416" y="26440186"/>
          <a:ext cx="6720508" cy="1005840"/>
        </p:xfrm>
        <a:graphic>
          <a:graphicData uri="http://schemas.openxmlformats.org/drawingml/2006/table">
            <a:tbl>
              <a:tblPr firstRow="1" bandRow="1"/>
              <a:tblGrid>
                <a:gridCol w="1273380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26733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3 + 5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Shock Vibration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&gt; 1.2V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4 + 5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Successive Vibration</a:t>
                      </a:r>
                      <a:endParaRPr lang="ko-KR" altLang="ko-KR" sz="14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06387"/>
                  </a:ext>
                </a:extLst>
              </a:tr>
            </a:tbl>
          </a:graphicData>
        </a:graphic>
      </p:graphicFrame>
      <p:pic>
        <p:nvPicPr>
          <p:cNvPr id="258" name="그림 257">
            <a:extLst>
              <a:ext uri="{FF2B5EF4-FFF2-40B4-BE49-F238E27FC236}">
                <a16:creationId xmlns:a16="http://schemas.microsoft.com/office/drawing/2014/main" id="{DE8B8337-DA24-4F7C-BE3F-2E0C7E6C4A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94808" y="21858698"/>
            <a:ext cx="5976664" cy="4420051"/>
          </a:xfrm>
          <a:prstGeom prst="rect">
            <a:avLst/>
          </a:prstGeom>
        </p:spPr>
      </p:pic>
      <p:sp>
        <p:nvSpPr>
          <p:cNvPr id="259" name="TextBox 258">
            <a:extLst>
              <a:ext uri="{FF2B5EF4-FFF2-40B4-BE49-F238E27FC236}">
                <a16:creationId xmlns:a16="http://schemas.microsoft.com/office/drawing/2014/main" id="{58E70502-71E9-45AF-B190-9C67216301C8}"/>
              </a:ext>
            </a:extLst>
          </p:cNvPr>
          <p:cNvSpPr txBox="1"/>
          <p:nvPr/>
        </p:nvSpPr>
        <p:spPr>
          <a:xfrm>
            <a:off x="26685145" y="25092064"/>
            <a:ext cx="2906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PV</a:t>
            </a:r>
            <a:r>
              <a:rPr lang="ko-KR" alt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ko-KR" alt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Piezo</a:t>
            </a:r>
            <a:r>
              <a:rPr lang="ko-KR" alt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energies can be harvested, simultaneously 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 time-interleaving for inductor sharing</a:t>
            </a:r>
          </a:p>
        </p:txBody>
      </p:sp>
      <p:cxnSp>
        <p:nvCxnSpPr>
          <p:cNvPr id="260" name="직선 연결선 259">
            <a:extLst>
              <a:ext uri="{FF2B5EF4-FFF2-40B4-BE49-F238E27FC236}">
                <a16:creationId xmlns:a16="http://schemas.microsoft.com/office/drawing/2014/main" id="{41791E8B-11E8-4129-A396-6913EEA10036}"/>
              </a:ext>
            </a:extLst>
          </p:cNvPr>
          <p:cNvCxnSpPr>
            <a:cxnSpLocks/>
          </p:cNvCxnSpPr>
          <p:nvPr/>
        </p:nvCxnSpPr>
        <p:spPr>
          <a:xfrm flipH="1">
            <a:off x="23718677" y="23267058"/>
            <a:ext cx="1266359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직선 연결선 260">
            <a:extLst>
              <a:ext uri="{FF2B5EF4-FFF2-40B4-BE49-F238E27FC236}">
                <a16:creationId xmlns:a16="http://schemas.microsoft.com/office/drawing/2014/main" id="{A21B3073-8C5C-4BD6-B76F-C61196B29AC3}"/>
              </a:ext>
            </a:extLst>
          </p:cNvPr>
          <p:cNvCxnSpPr>
            <a:cxnSpLocks/>
          </p:cNvCxnSpPr>
          <p:nvPr/>
        </p:nvCxnSpPr>
        <p:spPr>
          <a:xfrm flipH="1">
            <a:off x="24339084" y="24768623"/>
            <a:ext cx="648467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직선 연결선 261">
            <a:extLst>
              <a:ext uri="{FF2B5EF4-FFF2-40B4-BE49-F238E27FC236}">
                <a16:creationId xmlns:a16="http://schemas.microsoft.com/office/drawing/2014/main" id="{3D1596AE-356A-47AE-B337-FC87180DE412}"/>
              </a:ext>
            </a:extLst>
          </p:cNvPr>
          <p:cNvCxnSpPr>
            <a:cxnSpLocks/>
          </p:cNvCxnSpPr>
          <p:nvPr/>
        </p:nvCxnSpPr>
        <p:spPr>
          <a:xfrm>
            <a:off x="24329382" y="23446404"/>
            <a:ext cx="1" cy="1330349"/>
          </a:xfrm>
          <a:prstGeom prst="line">
            <a:avLst/>
          </a:prstGeom>
          <a:ln w="28575">
            <a:solidFill>
              <a:srgbClr val="0000FF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직선 연결선 262">
            <a:extLst>
              <a:ext uri="{FF2B5EF4-FFF2-40B4-BE49-F238E27FC236}">
                <a16:creationId xmlns:a16="http://schemas.microsoft.com/office/drawing/2014/main" id="{726CD820-31B5-4CF6-ADFE-636AA7AE06D7}"/>
              </a:ext>
            </a:extLst>
          </p:cNvPr>
          <p:cNvCxnSpPr>
            <a:cxnSpLocks/>
          </p:cNvCxnSpPr>
          <p:nvPr/>
        </p:nvCxnSpPr>
        <p:spPr>
          <a:xfrm flipH="1">
            <a:off x="25902373" y="24776753"/>
            <a:ext cx="648467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직선 연결선 263">
            <a:extLst>
              <a:ext uri="{FF2B5EF4-FFF2-40B4-BE49-F238E27FC236}">
                <a16:creationId xmlns:a16="http://schemas.microsoft.com/office/drawing/2014/main" id="{34607361-0D7F-4E7F-9F22-3779CF34992E}"/>
              </a:ext>
            </a:extLst>
          </p:cNvPr>
          <p:cNvCxnSpPr>
            <a:cxnSpLocks/>
          </p:cNvCxnSpPr>
          <p:nvPr/>
        </p:nvCxnSpPr>
        <p:spPr>
          <a:xfrm>
            <a:off x="26560541" y="23464837"/>
            <a:ext cx="1" cy="1330349"/>
          </a:xfrm>
          <a:prstGeom prst="line">
            <a:avLst/>
          </a:prstGeom>
          <a:ln w="28575">
            <a:solidFill>
              <a:srgbClr val="0000FF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3" name="표 272">
            <a:extLst>
              <a:ext uri="{FF2B5EF4-FFF2-40B4-BE49-F238E27FC236}">
                <a16:creationId xmlns:a16="http://schemas.microsoft.com/office/drawing/2014/main" id="{949BD7C5-1240-4DAB-8CB1-D5E0A5B0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49215"/>
              </p:ext>
            </p:extLst>
          </p:nvPr>
        </p:nvGraphicFramePr>
        <p:xfrm>
          <a:off x="15391919" y="26770765"/>
          <a:ext cx="6720508" cy="670560"/>
        </p:xfrm>
        <a:graphic>
          <a:graphicData uri="http://schemas.openxmlformats.org/drawingml/2006/table">
            <a:tbl>
              <a:tblPr firstRow="1" bandRow="1"/>
              <a:tblGrid>
                <a:gridCol w="1273380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26733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No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Inputted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&gt; 1.2V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</a:tbl>
          </a:graphicData>
        </a:graphic>
      </p:graphicFrame>
      <p:pic>
        <p:nvPicPr>
          <p:cNvPr id="274" name="그림 273">
            <a:extLst>
              <a:ext uri="{FF2B5EF4-FFF2-40B4-BE49-F238E27FC236}">
                <a16:creationId xmlns:a16="http://schemas.microsoft.com/office/drawing/2014/main" id="{BA8991DE-FB48-4134-9342-DBBF66D3B4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85417" y="21438809"/>
            <a:ext cx="6524775" cy="4825407"/>
          </a:xfrm>
          <a:prstGeom prst="rect">
            <a:avLst/>
          </a:prstGeom>
        </p:spPr>
      </p:pic>
      <p:cxnSp>
        <p:nvCxnSpPr>
          <p:cNvPr id="275" name="직선 연결선 274">
            <a:extLst>
              <a:ext uri="{FF2B5EF4-FFF2-40B4-BE49-F238E27FC236}">
                <a16:creationId xmlns:a16="http://schemas.microsoft.com/office/drawing/2014/main" id="{AD22BF15-639A-4554-A09A-5BDB74178A2E}"/>
              </a:ext>
            </a:extLst>
          </p:cNvPr>
          <p:cNvCxnSpPr>
            <a:cxnSpLocks/>
          </p:cNvCxnSpPr>
          <p:nvPr/>
        </p:nvCxnSpPr>
        <p:spPr>
          <a:xfrm flipH="1">
            <a:off x="16466191" y="23303957"/>
            <a:ext cx="138496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직선 연결선 275">
            <a:extLst>
              <a:ext uri="{FF2B5EF4-FFF2-40B4-BE49-F238E27FC236}">
                <a16:creationId xmlns:a16="http://schemas.microsoft.com/office/drawing/2014/main" id="{43315532-67CD-482A-8527-DDC30F8490BB}"/>
              </a:ext>
            </a:extLst>
          </p:cNvPr>
          <p:cNvCxnSpPr>
            <a:cxnSpLocks/>
          </p:cNvCxnSpPr>
          <p:nvPr/>
        </p:nvCxnSpPr>
        <p:spPr>
          <a:xfrm flipV="1">
            <a:off x="17851450" y="23292140"/>
            <a:ext cx="0" cy="30321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직선 연결선 276">
            <a:extLst>
              <a:ext uri="{FF2B5EF4-FFF2-40B4-BE49-F238E27FC236}">
                <a16:creationId xmlns:a16="http://schemas.microsoft.com/office/drawing/2014/main" id="{7F35298C-74AD-4069-A02F-A3D86A1DB787}"/>
              </a:ext>
            </a:extLst>
          </p:cNvPr>
          <p:cNvCxnSpPr>
            <a:cxnSpLocks/>
          </p:cNvCxnSpPr>
          <p:nvPr/>
        </p:nvCxnSpPr>
        <p:spPr>
          <a:xfrm flipV="1">
            <a:off x="18879882" y="23597635"/>
            <a:ext cx="0" cy="526355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직선 연결선 277">
            <a:extLst>
              <a:ext uri="{FF2B5EF4-FFF2-40B4-BE49-F238E27FC236}">
                <a16:creationId xmlns:a16="http://schemas.microsoft.com/office/drawing/2014/main" id="{76B1D3FC-5624-4224-90AD-2D865EDD1E0E}"/>
              </a:ext>
            </a:extLst>
          </p:cNvPr>
          <p:cNvCxnSpPr>
            <a:cxnSpLocks/>
          </p:cNvCxnSpPr>
          <p:nvPr/>
        </p:nvCxnSpPr>
        <p:spPr>
          <a:xfrm flipH="1">
            <a:off x="17837792" y="23608757"/>
            <a:ext cx="102777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직선 연결선 278">
            <a:extLst>
              <a:ext uri="{FF2B5EF4-FFF2-40B4-BE49-F238E27FC236}">
                <a16:creationId xmlns:a16="http://schemas.microsoft.com/office/drawing/2014/main" id="{EB1E66F2-DCF6-4C3C-987B-4A5D01766EBD}"/>
              </a:ext>
            </a:extLst>
          </p:cNvPr>
          <p:cNvCxnSpPr>
            <a:cxnSpLocks/>
          </p:cNvCxnSpPr>
          <p:nvPr/>
        </p:nvCxnSpPr>
        <p:spPr>
          <a:xfrm flipH="1">
            <a:off x="17937805" y="23482660"/>
            <a:ext cx="9658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직선 연결선 279">
            <a:extLst>
              <a:ext uri="{FF2B5EF4-FFF2-40B4-BE49-F238E27FC236}">
                <a16:creationId xmlns:a16="http://schemas.microsoft.com/office/drawing/2014/main" id="{0446A3F5-3AE2-41DF-AEFF-5588AB3E991E}"/>
              </a:ext>
            </a:extLst>
          </p:cNvPr>
          <p:cNvCxnSpPr>
            <a:cxnSpLocks/>
          </p:cNvCxnSpPr>
          <p:nvPr/>
        </p:nvCxnSpPr>
        <p:spPr>
          <a:xfrm flipV="1">
            <a:off x="18899200" y="22501856"/>
            <a:ext cx="0" cy="97692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직선 연결선 280">
            <a:extLst>
              <a:ext uri="{FF2B5EF4-FFF2-40B4-BE49-F238E27FC236}">
                <a16:creationId xmlns:a16="http://schemas.microsoft.com/office/drawing/2014/main" id="{0E99E535-CE43-452F-BD35-476514FDC079}"/>
              </a:ext>
            </a:extLst>
          </p:cNvPr>
          <p:cNvCxnSpPr>
            <a:cxnSpLocks/>
          </p:cNvCxnSpPr>
          <p:nvPr/>
        </p:nvCxnSpPr>
        <p:spPr>
          <a:xfrm flipH="1">
            <a:off x="18899201" y="22501856"/>
            <a:ext cx="180561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>
            <a:extLst>
              <a:ext uri="{FF2B5EF4-FFF2-40B4-BE49-F238E27FC236}">
                <a16:creationId xmlns:a16="http://schemas.microsoft.com/office/drawing/2014/main" id="{ED2E0BDF-2171-4467-993E-7C55C813EE8B}"/>
              </a:ext>
            </a:extLst>
          </p:cNvPr>
          <p:cNvSpPr txBox="1"/>
          <p:nvPr/>
        </p:nvSpPr>
        <p:spPr>
          <a:xfrm>
            <a:off x="19773663" y="25353449"/>
            <a:ext cx="2362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Synchronous constant on-time (</a:t>
            </a:r>
            <a:r>
              <a:rPr lang="en-US" altLang="ko-K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CoT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boost converting operation with </a:t>
            </a:r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MPPT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control </a:t>
            </a:r>
          </a:p>
        </p:txBody>
      </p:sp>
      <p:graphicFrame>
        <p:nvGraphicFramePr>
          <p:cNvPr id="295" name="표 294">
            <a:extLst>
              <a:ext uri="{FF2B5EF4-FFF2-40B4-BE49-F238E27FC236}">
                <a16:creationId xmlns:a16="http://schemas.microsoft.com/office/drawing/2014/main" id="{6A4725FE-08D6-4945-BC25-B1A44F601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80344"/>
              </p:ext>
            </p:extLst>
          </p:nvPr>
        </p:nvGraphicFramePr>
        <p:xfrm>
          <a:off x="8191959" y="26762439"/>
          <a:ext cx="6720508" cy="690406"/>
        </p:xfrm>
        <a:graphic>
          <a:graphicData uri="http://schemas.openxmlformats.org/drawingml/2006/table">
            <a:tbl>
              <a:tblPr firstRow="1" bandRow="1"/>
              <a:tblGrid>
                <a:gridCol w="1273380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26733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34520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34520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4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Successive Vibration</a:t>
                      </a:r>
                      <a:endParaRPr lang="ko-KR" altLang="ko-KR" sz="14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No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&gt; 1.2V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</a:tbl>
          </a:graphicData>
        </a:graphic>
      </p:graphicFrame>
      <p:sp>
        <p:nvSpPr>
          <p:cNvPr id="296" name="TextBox 295">
            <a:extLst>
              <a:ext uri="{FF2B5EF4-FFF2-40B4-BE49-F238E27FC236}">
                <a16:creationId xmlns:a16="http://schemas.microsoft.com/office/drawing/2014/main" id="{9CF6B8B1-8F79-4125-959C-A09DF86A110C}"/>
              </a:ext>
            </a:extLst>
          </p:cNvPr>
          <p:cNvSpPr txBox="1"/>
          <p:nvPr/>
        </p:nvSpPr>
        <p:spPr>
          <a:xfrm>
            <a:off x="12641827" y="25317362"/>
            <a:ext cx="262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Energy pile-up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maximizes energy extraction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from piezo under successive vibrations</a:t>
            </a:r>
          </a:p>
        </p:txBody>
      </p:sp>
      <p:graphicFrame>
        <p:nvGraphicFramePr>
          <p:cNvPr id="312" name="표 311">
            <a:extLst>
              <a:ext uri="{FF2B5EF4-FFF2-40B4-BE49-F238E27FC236}">
                <a16:creationId xmlns:a16="http://schemas.microsoft.com/office/drawing/2014/main" id="{EAC46526-1CAE-4B81-81EE-FD932F544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30334"/>
              </p:ext>
            </p:extLst>
          </p:nvPr>
        </p:nvGraphicFramePr>
        <p:xfrm>
          <a:off x="976806" y="26757567"/>
          <a:ext cx="6720508" cy="670560"/>
        </p:xfrm>
        <a:graphic>
          <a:graphicData uri="http://schemas.openxmlformats.org/drawingml/2006/table">
            <a:tbl>
              <a:tblPr firstRow="1" bandRow="1"/>
              <a:tblGrid>
                <a:gridCol w="1273380">
                  <a:extLst>
                    <a:ext uri="{9D8B030D-6E8A-4147-A177-3AD203B41FA5}">
                      <a16:colId xmlns:a16="http://schemas.microsoft.com/office/drawing/2014/main" val="1517179651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175380730"/>
                    </a:ext>
                  </a:extLst>
                </a:gridCol>
                <a:gridCol w="1409350">
                  <a:extLst>
                    <a:ext uri="{9D8B030D-6E8A-4147-A177-3AD203B41FA5}">
                      <a16:colId xmlns:a16="http://schemas.microsoft.com/office/drawing/2014/main" val="512211256"/>
                    </a:ext>
                  </a:extLst>
                </a:gridCol>
                <a:gridCol w="2026733">
                  <a:extLst>
                    <a:ext uri="{9D8B030D-6E8A-4147-A177-3AD203B41FA5}">
                      <a16:colId xmlns:a16="http://schemas.microsoft.com/office/drawing/2014/main" val="8631678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Mode #</a:t>
                      </a:r>
                      <a:endParaRPr lang="ko-KR" sz="160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Vibration (Piezo)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Solar (PV)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Charged Energy</a:t>
                      </a:r>
                      <a:endParaRPr lang="ko-KR" sz="1600" b="0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65352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Shock Vibration</a:t>
                      </a:r>
                      <a:endParaRPr lang="ko-KR" alt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No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ko-KR" sz="1600" b="1" kern="100" baseline="-250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STORE</a:t>
                      </a:r>
                      <a:r>
                        <a:rPr lang="en-US" altLang="ko-KR" sz="1600" b="1" kern="100" dirty="0">
                          <a:effectLst/>
                          <a:latin typeface="Arial" panose="020B0604020202020204" pitchFamily="34" charset="0"/>
                          <a:ea typeface="바탕체" panose="02030609000101010101" pitchFamily="17" charset="-127"/>
                          <a:cs typeface="Arial" panose="020B0604020202020204" pitchFamily="34" charset="0"/>
                        </a:rPr>
                        <a:t> &gt; 1.2V</a:t>
                      </a:r>
                      <a:endParaRPr lang="ko-KR" sz="1600" b="1" kern="100" dirty="0">
                        <a:effectLst/>
                        <a:latin typeface="Arial" panose="020B0604020202020204" pitchFamily="34" charset="0"/>
                        <a:ea typeface="바탕체" panose="02030609000101010101" pitchFamily="17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9376"/>
                  </a:ext>
                </a:extLst>
              </a:tr>
            </a:tbl>
          </a:graphicData>
        </a:graphic>
      </p:graphicFrame>
      <p:sp>
        <p:nvSpPr>
          <p:cNvPr id="313" name="TextBox 312">
            <a:extLst>
              <a:ext uri="{FF2B5EF4-FFF2-40B4-BE49-F238E27FC236}">
                <a16:creationId xmlns:a16="http://schemas.microsoft.com/office/drawing/2014/main" id="{1DEC6D4F-4808-48E6-8959-9B9BA318FB28}"/>
              </a:ext>
            </a:extLst>
          </p:cNvPr>
          <p:cNvSpPr txBox="1"/>
          <p:nvPr/>
        </p:nvSpPr>
        <p:spPr>
          <a:xfrm>
            <a:off x="5563744" y="25371732"/>
            <a:ext cx="2771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SECE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synchronous electric charge extraction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Behaving like a boost converter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6403F455-3EA2-4B09-81C1-AE5268D09A75}"/>
              </a:ext>
            </a:extLst>
          </p:cNvPr>
          <p:cNvSpPr txBox="1"/>
          <p:nvPr/>
        </p:nvSpPr>
        <p:spPr>
          <a:xfrm>
            <a:off x="564844" y="25491803"/>
            <a:ext cx="232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SECE is optimized for shock (non periodic) vibration</a:t>
            </a:r>
          </a:p>
        </p:txBody>
      </p:sp>
      <p:sp>
        <p:nvSpPr>
          <p:cNvPr id="316" name="타원 315">
            <a:extLst>
              <a:ext uri="{FF2B5EF4-FFF2-40B4-BE49-F238E27FC236}">
                <a16:creationId xmlns:a16="http://schemas.microsoft.com/office/drawing/2014/main" id="{628CD873-5A8A-431A-B0B1-0762F5B7DCEC}"/>
              </a:ext>
            </a:extLst>
          </p:cNvPr>
          <p:cNvSpPr/>
          <p:nvPr/>
        </p:nvSpPr>
        <p:spPr>
          <a:xfrm>
            <a:off x="6330604" y="22273366"/>
            <a:ext cx="964734" cy="41944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7" name="직선 화살표 연결선 316">
            <a:extLst>
              <a:ext uri="{FF2B5EF4-FFF2-40B4-BE49-F238E27FC236}">
                <a16:creationId xmlns:a16="http://schemas.microsoft.com/office/drawing/2014/main" id="{C4F68F6F-2996-43F7-8FBA-0276861FAFF8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7154056" y="22064320"/>
            <a:ext cx="192100" cy="2704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2F60969F-99E7-4598-AEDF-981BF997C424}"/>
              </a:ext>
            </a:extLst>
          </p:cNvPr>
          <p:cNvSpPr txBox="1"/>
          <p:nvPr/>
        </p:nvSpPr>
        <p:spPr>
          <a:xfrm>
            <a:off x="7295338" y="21534451"/>
            <a:ext cx="1166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altLang="ko-KR" sz="11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-C</a:t>
            </a:r>
            <a:r>
              <a:rPr lang="en-US" altLang="ko-KR" sz="11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STORE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connection after startup </a:t>
            </a:r>
            <a:b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(V</a:t>
            </a:r>
            <a:r>
              <a:rPr lang="en-US" altLang="ko-KR" sz="11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STORE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 1.2V)</a:t>
            </a:r>
            <a:r>
              <a:rPr lang="en-US" altLang="ko-KR" sz="11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ko-KR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F9362F12-211A-4F7B-8242-31B99D0CFAC6}"/>
              </a:ext>
            </a:extLst>
          </p:cNvPr>
          <p:cNvSpPr txBox="1"/>
          <p:nvPr/>
        </p:nvSpPr>
        <p:spPr>
          <a:xfrm>
            <a:off x="11209547" y="20945114"/>
            <a:ext cx="781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Active Energy Harvesting after Startup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사각형: 둥근 모서리 323">
            <a:extLst>
              <a:ext uri="{FF2B5EF4-FFF2-40B4-BE49-F238E27FC236}">
                <a16:creationId xmlns:a16="http://schemas.microsoft.com/office/drawing/2014/main" id="{76EAC202-CA6A-4519-A080-A10B844213D4}"/>
              </a:ext>
            </a:extLst>
          </p:cNvPr>
          <p:cNvSpPr/>
          <p:nvPr/>
        </p:nvSpPr>
        <p:spPr>
          <a:xfrm>
            <a:off x="22304694" y="21409348"/>
            <a:ext cx="7167992" cy="6119328"/>
          </a:xfrm>
          <a:prstGeom prst="roundRect">
            <a:avLst>
              <a:gd name="adj" fmla="val 1741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BA7309B3-6B57-4386-BC35-E70E40A2F505}"/>
              </a:ext>
            </a:extLst>
          </p:cNvPr>
          <p:cNvSpPr txBox="1"/>
          <p:nvPr/>
        </p:nvSpPr>
        <p:spPr>
          <a:xfrm>
            <a:off x="23718677" y="21397033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Maximized Energy Harvesting</a:t>
            </a:r>
            <a:endParaRPr lang="ko-KR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9D1E298-8043-4E46-BA33-C35173DF38D9}"/>
              </a:ext>
            </a:extLst>
          </p:cNvPr>
          <p:cNvSpPr txBox="1"/>
          <p:nvPr/>
        </p:nvSpPr>
        <p:spPr>
          <a:xfrm>
            <a:off x="5653644" y="18604423"/>
            <a:ext cx="2808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Passive full-bridge rectifier (FBR)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altLang="ko-KR" sz="1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works as a diode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startup:</a:t>
            </a:r>
            <a:b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altLang="ko-KR" sz="1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 1.2V + 0.5V(V</a:t>
            </a:r>
            <a:r>
              <a:rPr lang="en-US" altLang="ko-KR" sz="1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CFD56080-F9AE-44FF-83E2-88E50FB295E8}"/>
              </a:ext>
            </a:extLst>
          </p:cNvPr>
          <p:cNvSpPr txBox="1"/>
          <p:nvPr/>
        </p:nvSpPr>
        <p:spPr>
          <a:xfrm>
            <a:off x="12682164" y="18838676"/>
            <a:ext cx="254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PV energy is directly transferred to C</a:t>
            </a:r>
            <a:r>
              <a:rPr lang="en-US" altLang="ko-KR" sz="1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STORE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passive diode</a:t>
            </a:r>
          </a:p>
        </p:txBody>
      </p:sp>
      <p:sp>
        <p:nvSpPr>
          <p:cNvPr id="328" name="직사각형 327">
            <a:extLst>
              <a:ext uri="{FF2B5EF4-FFF2-40B4-BE49-F238E27FC236}">
                <a16:creationId xmlns:a16="http://schemas.microsoft.com/office/drawing/2014/main" id="{F8446464-1599-4406-B446-1B729B4CC416}"/>
              </a:ext>
            </a:extLst>
          </p:cNvPr>
          <p:cNvSpPr/>
          <p:nvPr/>
        </p:nvSpPr>
        <p:spPr>
          <a:xfrm>
            <a:off x="20064199" y="18728882"/>
            <a:ext cx="2467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Asynchronous constant on-time (</a:t>
            </a:r>
            <a:r>
              <a:rPr lang="en-US" altLang="ko-K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CoT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boost converter using inductor (L</a:t>
            </a:r>
            <a:r>
              <a:rPr lang="en-US" altLang="ko-KR" sz="1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</a:t>
            </a: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B0346F0F-A9B7-471E-9692-DB4A52FB9068}"/>
              </a:ext>
            </a:extLst>
          </p:cNvPr>
          <p:cNvSpPr txBox="1"/>
          <p:nvPr/>
        </p:nvSpPr>
        <p:spPr>
          <a:xfrm>
            <a:off x="27302659" y="18782461"/>
            <a:ext cx="251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Dual-energy harvesting can be available for cold startup</a:t>
            </a:r>
          </a:p>
        </p:txBody>
      </p:sp>
      <p:pic>
        <p:nvPicPr>
          <p:cNvPr id="344" name="그림 343">
            <a:extLst>
              <a:ext uri="{FF2B5EF4-FFF2-40B4-BE49-F238E27FC236}">
                <a16:creationId xmlns:a16="http://schemas.microsoft.com/office/drawing/2014/main" id="{B82378E6-A4F9-43A6-948F-2366AC15FE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636854" y="35326419"/>
            <a:ext cx="3969117" cy="1662566"/>
          </a:xfrm>
          <a:prstGeom prst="rect">
            <a:avLst/>
          </a:prstGeom>
        </p:spPr>
      </p:pic>
      <p:sp>
        <p:nvSpPr>
          <p:cNvPr id="345" name="TextBox 344">
            <a:extLst>
              <a:ext uri="{FF2B5EF4-FFF2-40B4-BE49-F238E27FC236}">
                <a16:creationId xmlns:a16="http://schemas.microsoft.com/office/drawing/2014/main" id="{D262F63A-E004-4D18-BB92-C7F764FB38FC}"/>
              </a:ext>
            </a:extLst>
          </p:cNvPr>
          <p:cNvSpPr txBox="1"/>
          <p:nvPr/>
        </p:nvSpPr>
        <p:spPr>
          <a:xfrm>
            <a:off x="23678466" y="30499171"/>
            <a:ext cx="66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6" name="직선 연결선 345">
            <a:extLst>
              <a:ext uri="{FF2B5EF4-FFF2-40B4-BE49-F238E27FC236}">
                <a16:creationId xmlns:a16="http://schemas.microsoft.com/office/drawing/2014/main" id="{4170FE2E-A171-4C39-864D-39E2C46CFEDC}"/>
              </a:ext>
            </a:extLst>
          </p:cNvPr>
          <p:cNvCxnSpPr>
            <a:cxnSpLocks/>
          </p:cNvCxnSpPr>
          <p:nvPr/>
        </p:nvCxnSpPr>
        <p:spPr>
          <a:xfrm>
            <a:off x="24686740" y="35782650"/>
            <a:ext cx="379449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8F8AA5B4-8746-4A88-BD76-1F152D482C4B}"/>
              </a:ext>
            </a:extLst>
          </p:cNvPr>
          <p:cNvSpPr txBox="1"/>
          <p:nvPr/>
        </p:nvSpPr>
        <p:spPr>
          <a:xfrm>
            <a:off x="22884922" y="35577228"/>
            <a:ext cx="18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18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</a:t>
            </a:r>
            <a:endParaRPr lang="ko-KR" altLang="en-US" sz="18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8" name="직선 연결선 347">
            <a:extLst>
              <a:ext uri="{FF2B5EF4-FFF2-40B4-BE49-F238E27FC236}">
                <a16:creationId xmlns:a16="http://schemas.microsoft.com/office/drawing/2014/main" id="{E7EAA403-26C3-4FFF-86DA-EBB0B2F57620}"/>
              </a:ext>
            </a:extLst>
          </p:cNvPr>
          <p:cNvCxnSpPr>
            <a:cxnSpLocks/>
          </p:cNvCxnSpPr>
          <p:nvPr/>
        </p:nvCxnSpPr>
        <p:spPr>
          <a:xfrm>
            <a:off x="22841716" y="36272499"/>
            <a:ext cx="107377" cy="277912"/>
          </a:xfrm>
          <a:prstGeom prst="line">
            <a:avLst/>
          </a:prstGeom>
          <a:ln w="28575">
            <a:solidFill>
              <a:srgbClr val="0000FF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0C77ACD0-6450-4763-82F5-9ED559A1473F}"/>
              </a:ext>
            </a:extLst>
          </p:cNvPr>
          <p:cNvSpPr txBox="1"/>
          <p:nvPr/>
        </p:nvSpPr>
        <p:spPr>
          <a:xfrm>
            <a:off x="21872643" y="35991035"/>
            <a:ext cx="159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r>
              <a:rPr lang="en-US" altLang="ko-KR" sz="18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  <a:endParaRPr lang="ko-KR" altLang="en-US" sz="18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직사각형 349">
            <a:extLst>
              <a:ext uri="{FF2B5EF4-FFF2-40B4-BE49-F238E27FC236}">
                <a16:creationId xmlns:a16="http://schemas.microsoft.com/office/drawing/2014/main" id="{A4BF60F4-8B12-42AA-AEE4-332E63162370}"/>
              </a:ext>
            </a:extLst>
          </p:cNvPr>
          <p:cNvSpPr/>
          <p:nvPr/>
        </p:nvSpPr>
        <p:spPr>
          <a:xfrm>
            <a:off x="9761736" y="30620502"/>
            <a:ext cx="519210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Piezoelectric Harvested Output Power [</a:t>
            </a:r>
            <a:r>
              <a:rPr lang="en-US" altLang="ko-KR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μW</a:t>
            </a:r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351" name="직사각형 350">
            <a:extLst>
              <a:ext uri="{FF2B5EF4-FFF2-40B4-BE49-F238E27FC236}">
                <a16:creationId xmlns:a16="http://schemas.microsoft.com/office/drawing/2014/main" id="{7CA46C4A-48D3-47B5-A62D-D3B97E20680C}"/>
              </a:ext>
            </a:extLst>
          </p:cNvPr>
          <p:cNvSpPr/>
          <p:nvPr/>
        </p:nvSpPr>
        <p:spPr>
          <a:xfrm>
            <a:off x="15514387" y="30481244"/>
            <a:ext cx="563619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Piezo-Harvested Output Power [</a:t>
            </a:r>
            <a:r>
              <a:rPr lang="en-US" altLang="ko-KR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μW</a:t>
            </a:r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for Shock Vibration</a:t>
            </a:r>
          </a:p>
        </p:txBody>
      </p:sp>
      <p:sp>
        <p:nvSpPr>
          <p:cNvPr id="352" name="직사각형 351">
            <a:extLst>
              <a:ext uri="{FF2B5EF4-FFF2-40B4-BE49-F238E27FC236}">
                <a16:creationId xmlns:a16="http://schemas.microsoft.com/office/drawing/2014/main" id="{3206E670-D170-428B-855C-1FA356BAA495}"/>
              </a:ext>
            </a:extLst>
          </p:cNvPr>
          <p:cNvSpPr/>
          <p:nvPr/>
        </p:nvSpPr>
        <p:spPr>
          <a:xfrm>
            <a:off x="9706549" y="33923136"/>
            <a:ext cx="526316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Piezoelectric PCE [%] for Successive Vibration</a:t>
            </a:r>
          </a:p>
        </p:txBody>
      </p:sp>
      <p:sp>
        <p:nvSpPr>
          <p:cNvPr id="354" name="직사각형 353">
            <a:extLst>
              <a:ext uri="{FF2B5EF4-FFF2-40B4-BE49-F238E27FC236}">
                <a16:creationId xmlns:a16="http://schemas.microsoft.com/office/drawing/2014/main" id="{2965B6F1-7F0B-49A9-9E89-6604C97420CE}"/>
              </a:ext>
            </a:extLst>
          </p:cNvPr>
          <p:cNvSpPr/>
          <p:nvPr/>
        </p:nvSpPr>
        <p:spPr>
          <a:xfrm>
            <a:off x="15454973" y="34013698"/>
            <a:ext cx="569868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PV (Solar) Harvested Output Power [</a:t>
            </a:r>
            <a:r>
              <a:rPr lang="en-US" altLang="ko-KR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μW</a:t>
            </a:r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&amp; PCE [%]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8ECE6B52-CF1C-47B8-A752-EAEEA775624D}"/>
              </a:ext>
            </a:extLst>
          </p:cNvPr>
          <p:cNvSpPr txBox="1"/>
          <p:nvPr/>
        </p:nvSpPr>
        <p:spPr>
          <a:xfrm>
            <a:off x="14346981" y="36690999"/>
            <a:ext cx="72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직사각형 365">
            <a:extLst>
              <a:ext uri="{FF2B5EF4-FFF2-40B4-BE49-F238E27FC236}">
                <a16:creationId xmlns:a16="http://schemas.microsoft.com/office/drawing/2014/main" id="{FE61682E-B623-4E35-AF91-A28D3C4B7208}"/>
              </a:ext>
            </a:extLst>
          </p:cNvPr>
          <p:cNvSpPr/>
          <p:nvPr/>
        </p:nvSpPr>
        <p:spPr>
          <a:xfrm>
            <a:off x="21883571" y="34753179"/>
            <a:ext cx="362207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Quiescent Current [</a:t>
            </a:r>
            <a:r>
              <a:rPr lang="en-US" altLang="ko-KR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</a:t>
            </a:r>
          </a:p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idle state</a:t>
            </a:r>
          </a:p>
        </p:txBody>
      </p:sp>
      <p:sp>
        <p:nvSpPr>
          <p:cNvPr id="368" name="직사각형 367">
            <a:extLst>
              <a:ext uri="{FF2B5EF4-FFF2-40B4-BE49-F238E27FC236}">
                <a16:creationId xmlns:a16="http://schemas.microsoft.com/office/drawing/2014/main" id="{D094B6E8-0B04-44DA-B765-95F4C495CB64}"/>
              </a:ext>
            </a:extLst>
          </p:cNvPr>
          <p:cNvSpPr/>
          <p:nvPr/>
        </p:nvSpPr>
        <p:spPr>
          <a:xfrm>
            <a:off x="22267504" y="30446138"/>
            <a:ext cx="285126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Quiescent Current [</a:t>
            </a:r>
            <a:r>
              <a:rPr lang="en-US" altLang="ko-KR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</a:t>
            </a:r>
            <a:b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during Harvesting</a:t>
            </a:r>
          </a:p>
        </p:txBody>
      </p:sp>
      <p:sp>
        <p:nvSpPr>
          <p:cNvPr id="369" name="직사각형 368">
            <a:extLst>
              <a:ext uri="{FF2B5EF4-FFF2-40B4-BE49-F238E27FC236}">
                <a16:creationId xmlns:a16="http://schemas.microsoft.com/office/drawing/2014/main" id="{BFDB0A95-D0A8-4A20-B144-14587EAD6A75}"/>
              </a:ext>
            </a:extLst>
          </p:cNvPr>
          <p:cNvSpPr/>
          <p:nvPr/>
        </p:nvSpPr>
        <p:spPr>
          <a:xfrm>
            <a:off x="1068690" y="30625305"/>
            <a:ext cx="830058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Operational Waveforms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E94D91D9-9FC9-4DA1-8A3E-E4211F9580A8}"/>
              </a:ext>
            </a:extLst>
          </p:cNvPr>
          <p:cNvSpPr txBox="1"/>
          <p:nvPr/>
        </p:nvSpPr>
        <p:spPr>
          <a:xfrm>
            <a:off x="24973345" y="36718932"/>
            <a:ext cx="72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R" altLang="en-US" sz="11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6D60E8D-E562-4013-88D6-53BB3C998B25}"/>
              </a:ext>
            </a:extLst>
          </p:cNvPr>
          <p:cNvGrpSpPr/>
          <p:nvPr/>
        </p:nvGrpSpPr>
        <p:grpSpPr>
          <a:xfrm>
            <a:off x="25793073" y="32928935"/>
            <a:ext cx="4312089" cy="4585008"/>
            <a:chOff x="25853761" y="30032057"/>
            <a:chExt cx="4312089" cy="4585008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F92FE37-7541-4815-827B-04850D4105C5}"/>
                </a:ext>
              </a:extLst>
            </p:cNvPr>
            <p:cNvSpPr txBox="1"/>
            <p:nvPr/>
          </p:nvSpPr>
          <p:spPr>
            <a:xfrm>
              <a:off x="25853761" y="34309288"/>
              <a:ext cx="4312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Magnachip</a:t>
              </a:r>
              <a:r>
                <a:rPr lang="en-US" altLang="ko-KR" sz="1400" dirty="0">
                  <a:latin typeface="Arial" panose="020B0604020202020204" pitchFamily="34" charset="0"/>
                  <a:cs typeface="Arial" panose="020B0604020202020204" pitchFamily="34" charset="0"/>
                </a:rPr>
                <a:t>/SK-Hynix 180nm CMOS (5mm x 5mm)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" name="그림 173">
              <a:extLst>
                <a:ext uri="{FF2B5EF4-FFF2-40B4-BE49-F238E27FC236}">
                  <a16:creationId xmlns:a16="http://schemas.microsoft.com/office/drawing/2014/main" id="{53D3F3B2-865F-4712-AF6C-8F9F5FFC0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4528" y="30455178"/>
              <a:ext cx="3776204" cy="3838951"/>
            </a:xfrm>
            <a:prstGeom prst="rect">
              <a:avLst/>
            </a:prstGeom>
          </p:spPr>
        </p:pic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F2A326E4-1C63-44BA-8AAE-2BB175272782}"/>
                </a:ext>
              </a:extLst>
            </p:cNvPr>
            <p:cNvSpPr txBox="1"/>
            <p:nvPr/>
          </p:nvSpPr>
          <p:spPr>
            <a:xfrm>
              <a:off x="26007333" y="30032057"/>
              <a:ext cx="3736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ko-K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Fabricated Prototype Chip</a:t>
              </a:r>
              <a:endPara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1" name="TextBox 390">
            <a:extLst>
              <a:ext uri="{FF2B5EF4-FFF2-40B4-BE49-F238E27FC236}">
                <a16:creationId xmlns:a16="http://schemas.microsoft.com/office/drawing/2014/main" id="{3E122FCA-6D10-4230-9D8A-5FC8BCE08083}"/>
              </a:ext>
            </a:extLst>
          </p:cNvPr>
          <p:cNvSpPr txBox="1"/>
          <p:nvPr/>
        </p:nvSpPr>
        <p:spPr>
          <a:xfrm>
            <a:off x="13417397" y="36266141"/>
            <a:ext cx="153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r"/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1200" baseline="-250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PZ,OC</a:t>
            </a:r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0.6V</a:t>
            </a:r>
          </a:p>
          <a:p>
            <a:pPr algn="r"/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ko-KR" sz="1200" baseline="-250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altLang="ko-KR" sz="12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140 Hz</a:t>
            </a:r>
            <a:endParaRPr lang="ko-KR" altLang="en-US" sz="12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63AF547A-8045-4FA6-8629-B9B92F51D15A}"/>
              </a:ext>
            </a:extLst>
          </p:cNvPr>
          <p:cNvGrpSpPr/>
          <p:nvPr/>
        </p:nvGrpSpPr>
        <p:grpSpPr>
          <a:xfrm>
            <a:off x="1091464" y="5825841"/>
            <a:ext cx="16746329" cy="6395236"/>
            <a:chOff x="1483985" y="12515122"/>
            <a:chExt cx="15179843" cy="7536598"/>
          </a:xfrm>
        </p:grpSpPr>
        <p:pic>
          <p:nvPicPr>
            <p:cNvPr id="395" name="그림 61" descr="blue_01.png">
              <a:extLst>
                <a:ext uri="{FF2B5EF4-FFF2-40B4-BE49-F238E27FC236}">
                  <a16:creationId xmlns:a16="http://schemas.microsoft.com/office/drawing/2014/main" id="{02FD1E2C-9D14-4430-9B28-41101463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985" y="12787754"/>
              <a:ext cx="419381" cy="47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그림 64" descr="blue_02.png">
              <a:extLst>
                <a:ext uri="{FF2B5EF4-FFF2-40B4-BE49-F238E27FC236}">
                  <a16:creationId xmlns:a16="http://schemas.microsoft.com/office/drawing/2014/main" id="{9E93632A-41BD-4C6F-85BA-27083D760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699" y="13760889"/>
              <a:ext cx="241141" cy="27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Text Box 31">
              <a:extLst>
                <a:ext uri="{FF2B5EF4-FFF2-40B4-BE49-F238E27FC236}">
                  <a16:creationId xmlns:a16="http://schemas.microsoft.com/office/drawing/2014/main" id="{6152747E-D15A-48A0-9CE8-2BD0E3E6F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296" y="12515122"/>
              <a:ext cx="5994703" cy="96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4752" b="1" dirty="0"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Abstract</a:t>
              </a:r>
              <a:endParaRPr lang="ko-KR" altLang="en-US" sz="4752" b="1" dirty="0">
                <a:latin typeface="Arial" panose="020B0604020202020204" pitchFamily="34" charset="0"/>
                <a:ea typeface="-윤고딕130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98" name="Text Box 32">
              <a:extLst>
                <a:ext uri="{FF2B5EF4-FFF2-40B4-BE49-F238E27FC236}">
                  <a16:creationId xmlns:a16="http://schemas.microsoft.com/office/drawing/2014/main" id="{8E9FAE01-50F3-4EE0-A98E-526D99F94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512" y="13487469"/>
              <a:ext cx="14543316" cy="656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This study presents a novel Piezoelectric + Photovoltaic(PV) simultaneous dual-energy harvesting interface topology with ultra-low power control circuit. The circuit works in synchronous electric charge extraction(SECE) mode for shock vibrations, and double pile-up(DPM) for successive vibrations to achieve high Piezo energy extraction </a:t>
              </a:r>
              <a:r>
                <a:rPr lang="en-US" altLang="ko-KR" sz="3564" b="1" dirty="0" err="1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FoM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. To extract PV energy efficiently, MPPT control is adopted. The proposed topology supports a true cold startup which realizes self-powered energy</a:t>
              </a:r>
              <a:r>
                <a:rPr lang="ko-KR" altLang="en-US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harvesting</a:t>
              </a:r>
              <a:r>
                <a:rPr lang="ko-KR" altLang="en-US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system. Simulated results showed power extraction </a:t>
              </a:r>
              <a:r>
                <a:rPr lang="en-US" altLang="ko-KR" sz="3564" b="1" dirty="0" err="1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FoM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 of 1,645% and power conversion efficiency(PCE) of 86.9%. The prototype chip was fabricated in 0.18-µm CMOS with 5mm x 5mm active area.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EB9C6F6-9769-4357-B6AE-8AE85121F8F2}"/>
              </a:ext>
            </a:extLst>
          </p:cNvPr>
          <p:cNvGrpSpPr/>
          <p:nvPr/>
        </p:nvGrpSpPr>
        <p:grpSpPr>
          <a:xfrm>
            <a:off x="1108142" y="27834272"/>
            <a:ext cx="28346034" cy="2636440"/>
            <a:chOff x="1108142" y="28203633"/>
            <a:chExt cx="28346034" cy="2636440"/>
          </a:xfrm>
        </p:grpSpPr>
        <p:pic>
          <p:nvPicPr>
            <p:cNvPr id="332" name="그림 61" descr="blue_01.png">
              <a:extLst>
                <a:ext uri="{FF2B5EF4-FFF2-40B4-BE49-F238E27FC236}">
                  <a16:creationId xmlns:a16="http://schemas.microsoft.com/office/drawing/2014/main" id="{FB9A614B-E8DD-492C-8894-FF738B767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142" y="28434977"/>
              <a:ext cx="443131" cy="40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그림 64" descr="blue_02.png">
              <a:extLst>
                <a:ext uri="{FF2B5EF4-FFF2-40B4-BE49-F238E27FC236}">
                  <a16:creationId xmlns:a16="http://schemas.microsoft.com/office/drawing/2014/main" id="{2FFBFED3-AA6D-49CB-90DD-96E70BAA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585" y="29260737"/>
              <a:ext cx="270458" cy="23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4" name="Text Box 31">
              <a:extLst>
                <a:ext uri="{FF2B5EF4-FFF2-40B4-BE49-F238E27FC236}">
                  <a16:creationId xmlns:a16="http://schemas.microsoft.com/office/drawing/2014/main" id="{4F5A26F9-F3AC-4613-BD3E-45BAF086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694" y="28203633"/>
              <a:ext cx="17979132" cy="81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4752" b="1" dirty="0"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Simulated Results</a:t>
              </a:r>
              <a:endParaRPr lang="ko-KR" altLang="en-US" sz="4752" b="1" dirty="0">
                <a:latin typeface="Arial" panose="020B0604020202020204" pitchFamily="34" charset="0"/>
                <a:ea typeface="-윤고딕130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35" name="Text Box 32">
              <a:extLst>
                <a:ext uri="{FF2B5EF4-FFF2-40B4-BE49-F238E27FC236}">
                  <a16:creationId xmlns:a16="http://schemas.microsoft.com/office/drawing/2014/main" id="{C675BA43-14A8-46CD-A226-35A01B2BB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717" y="29028725"/>
              <a:ext cx="27662727" cy="63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Prototype chip fabricated in 180-nm CMOS process/ 5mm x 5mm active area</a:t>
              </a:r>
            </a:p>
          </p:txBody>
        </p:sp>
        <p:pic>
          <p:nvPicPr>
            <p:cNvPr id="336" name="그림 64" descr="blue_02.png">
              <a:extLst>
                <a:ext uri="{FF2B5EF4-FFF2-40B4-BE49-F238E27FC236}">
                  <a16:creationId xmlns:a16="http://schemas.microsoft.com/office/drawing/2014/main" id="{198A10A6-59E4-458E-A8DC-79FDBB42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317" y="29812382"/>
              <a:ext cx="254015" cy="23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" name="Text Box 32">
              <a:extLst>
                <a:ext uri="{FF2B5EF4-FFF2-40B4-BE49-F238E27FC236}">
                  <a16:creationId xmlns:a16="http://schemas.microsoft.com/office/drawing/2014/main" id="{E400BF0E-7BEA-47A8-B5CB-3D1167AB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449" y="29580370"/>
              <a:ext cx="27662727" cy="63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Piezo Energy Harvesting: Max. </a:t>
              </a:r>
              <a:r>
                <a:rPr lang="en-US" altLang="ko-KR" sz="3564" b="1" dirty="0" err="1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FoM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 = 1,645% in DPM with successive vibration, Max. </a:t>
              </a:r>
              <a:r>
                <a:rPr lang="en-US" altLang="ko-KR" sz="3564" b="1" dirty="0" err="1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FoM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 = 460% with shock vibration</a:t>
              </a:r>
            </a:p>
          </p:txBody>
        </p:sp>
        <p:sp>
          <p:nvSpPr>
            <p:cNvPr id="399" name="Text Box 32">
              <a:extLst>
                <a:ext uri="{FF2B5EF4-FFF2-40B4-BE49-F238E27FC236}">
                  <a16:creationId xmlns:a16="http://schemas.microsoft.com/office/drawing/2014/main" id="{AEA80E6A-F761-4B99-8C20-DFB523150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302" y="30206280"/>
              <a:ext cx="18573093" cy="63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483" tIns="42242" rIns="84483" bIns="42242">
              <a:spAutoFit/>
            </a:bodyPr>
            <a:lstStyle>
              <a:lvl1pPr defTabSz="2076450" latinLnBrk="1">
                <a:spcBef>
                  <a:spcPct val="20000"/>
                </a:spcBef>
                <a:buChar char="•"/>
                <a:defRPr kumimoji="1" sz="15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2076450" latinLnBrk="1">
                <a:spcBef>
                  <a:spcPct val="20000"/>
                </a:spcBef>
                <a:buChar char="–"/>
                <a:defRPr kumimoji="1" sz="133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2076450" latinLnBrk="1">
                <a:spcBef>
                  <a:spcPct val="20000"/>
                </a:spcBef>
                <a:buChar char="•"/>
                <a:defRPr kumimoji="1" sz="1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2076450" latinLnBrk="1">
                <a:spcBef>
                  <a:spcPct val="20000"/>
                </a:spcBef>
                <a:buChar char="–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2076450" latinLnBrk="1">
                <a:spcBef>
                  <a:spcPct val="20000"/>
                </a:spcBef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2076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9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PV Energy Harvesting: Peak power conversion efficiency(PCE) = 86.9% @</a:t>
              </a:r>
              <a:r>
                <a:rPr kumimoji="0" lang="en-US" altLang="ko-KR" sz="356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kumimoji="0" lang="en-US" altLang="ko-KR" sz="3560" b="1" dirty="0">
                  <a:solidFill>
                    <a:srgbClr val="0070C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V</a:t>
              </a:r>
              <a:r>
                <a:rPr kumimoji="0" lang="en-US" altLang="ko-KR" sz="3560" b="1" baseline="-25000" dirty="0">
                  <a:solidFill>
                    <a:srgbClr val="0070C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OUT</a:t>
              </a:r>
              <a:r>
                <a:rPr lang="en-US" altLang="ko-KR" sz="3564" b="1" dirty="0">
                  <a:solidFill>
                    <a:srgbClr val="0070C0"/>
                  </a:solidFill>
                  <a:latin typeface="Arial" panose="020B0604020202020204" pitchFamily="34" charset="0"/>
                  <a:ea typeface="-윤고딕130" pitchFamily="18" charset="-127"/>
                  <a:cs typeface="Arial" panose="020B0604020202020204" pitchFamily="34" charset="0"/>
                </a:rPr>
                <a:t> = 3V</a:t>
              </a:r>
            </a:p>
          </p:txBody>
        </p:sp>
        <p:pic>
          <p:nvPicPr>
            <p:cNvPr id="400" name="그림 64" descr="blue_02.png">
              <a:extLst>
                <a:ext uri="{FF2B5EF4-FFF2-40B4-BE49-F238E27FC236}">
                  <a16:creationId xmlns:a16="http://schemas.microsoft.com/office/drawing/2014/main" id="{510CD002-FD68-4A93-BBBC-EC1656783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535" y="30372284"/>
              <a:ext cx="270458" cy="23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5" name="그림 404">
            <a:extLst>
              <a:ext uri="{FF2B5EF4-FFF2-40B4-BE49-F238E27FC236}">
                <a16:creationId xmlns:a16="http://schemas.microsoft.com/office/drawing/2014/main" id="{49417CAC-0B78-435A-B255-818F9746BA5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31" y="29810319"/>
            <a:ext cx="3434579" cy="31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2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</TotalTime>
  <Words>909</Words>
  <Application>Microsoft Office PowerPoint</Application>
  <PresentationFormat>사용자 지정</PresentationFormat>
  <Paragraphs>170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3" baseType="lpstr">
      <vt:lpstr>HY각헤드라인B</vt:lpstr>
      <vt:lpstr>HY각헤드라인M</vt:lpstr>
      <vt:lpstr>나눔바른고딕</vt:lpstr>
      <vt:lpstr>맑은 고딕</vt:lpstr>
      <vt:lpstr>바탕체</vt:lpstr>
      <vt:lpstr>-윤고딕130</vt:lpstr>
      <vt:lpstr>Arial</vt:lpstr>
      <vt:lpstr>Arial Narrow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KIM Hyun-Sik</cp:lastModifiedBy>
  <cp:revision>157</cp:revision>
  <dcterms:created xsi:type="dcterms:W3CDTF">2018-03-08T06:02:33Z</dcterms:created>
  <dcterms:modified xsi:type="dcterms:W3CDTF">2020-04-16T03:30:29Z</dcterms:modified>
</cp:coreProperties>
</file>